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handoutMasterIdLst>
    <p:handoutMasterId r:id="rId53"/>
  </p:handout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037" y="-8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8327BF7-99D3-421E-8F03-9042E15CBB1A}" type="datetimeFigureOut">
              <a:rPr lang="en-US" smtClean="0"/>
              <a:t>12/5/2014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B24BBA2-6C6D-4593-A4C5-E84556071C6E}"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962C87-3760-4C93-AC95-D55E1AC916EC}" type="datetimeFigureOut">
              <a:rPr lang="en-US" smtClean="0"/>
              <a:t>12/5/2014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3C46A2-249F-42C1-A3DF-B250451DDF5C}"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4212" name="Slide Number Placeholder 3"/>
          <p:cNvSpPr>
            <a:spLocks noGrp="1"/>
          </p:cNvSpPr>
          <p:nvPr>
            <p:ph type="sldNum" sz="quarter" idx="5"/>
          </p:nvPr>
        </p:nvSpPr>
        <p:spPr bwMode="auto">
          <a:noFill/>
          <a:ln>
            <a:miter lim="800000"/>
            <a:headEnd/>
            <a:tailEnd/>
          </a:ln>
        </p:spPr>
        <p:txBody>
          <a:bodyPr/>
          <a:lstStyle/>
          <a:p>
            <a:fld id="{0F1DFE59-4D11-4944-92C0-C8D78E75B1E3}" type="slidenum">
              <a:rPr lang="en-US" smtClean="0"/>
              <a:pPr/>
              <a:t>13</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latin typeface="Arial" pitchFamily="34" charset="0"/>
            </a:endParaRPr>
          </a:p>
        </p:txBody>
      </p:sp>
      <p:sp>
        <p:nvSpPr>
          <p:cNvPr id="116740" name="Slide Number Placeholder 3"/>
          <p:cNvSpPr>
            <a:spLocks noGrp="1"/>
          </p:cNvSpPr>
          <p:nvPr>
            <p:ph type="sldNum" sz="quarter" idx="5"/>
          </p:nvPr>
        </p:nvSpPr>
        <p:spPr bwMode="auto">
          <a:noFill/>
          <a:ln>
            <a:miter lim="800000"/>
            <a:headEnd/>
            <a:tailEnd/>
          </a:ln>
        </p:spPr>
        <p:txBody>
          <a:bodyPr/>
          <a:lstStyle/>
          <a:p>
            <a:fld id="{259CDD36-1430-4297-826F-BCEBE12B71A5}" type="slidenum">
              <a:rPr lang="en-US" smtClean="0"/>
              <a:pPr/>
              <a:t>32</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latin typeface="Arial" pitchFamily="34" charset="0"/>
            </a:endParaRPr>
          </a:p>
        </p:txBody>
      </p:sp>
      <p:sp>
        <p:nvSpPr>
          <p:cNvPr id="117764" name="Slide Number Placeholder 3"/>
          <p:cNvSpPr>
            <a:spLocks noGrp="1"/>
          </p:cNvSpPr>
          <p:nvPr>
            <p:ph type="sldNum" sz="quarter" idx="5"/>
          </p:nvPr>
        </p:nvSpPr>
        <p:spPr bwMode="auto">
          <a:noFill/>
          <a:ln>
            <a:miter lim="800000"/>
            <a:headEnd/>
            <a:tailEnd/>
          </a:ln>
        </p:spPr>
        <p:txBody>
          <a:bodyPr/>
          <a:lstStyle/>
          <a:p>
            <a:fld id="{50CA26FC-364E-4560-A1DF-072E219CF494}" type="slidenum">
              <a:rPr lang="en-US" smtClean="0"/>
              <a:pPr/>
              <a:t>33</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0836" name="Slide Number Placeholder 3"/>
          <p:cNvSpPr>
            <a:spLocks noGrp="1"/>
          </p:cNvSpPr>
          <p:nvPr>
            <p:ph type="sldNum" sz="quarter" idx="5"/>
          </p:nvPr>
        </p:nvSpPr>
        <p:spPr bwMode="auto">
          <a:noFill/>
          <a:ln>
            <a:miter lim="800000"/>
            <a:headEnd/>
            <a:tailEnd/>
          </a:ln>
        </p:spPr>
        <p:txBody>
          <a:bodyPr/>
          <a:lstStyle/>
          <a:p>
            <a:fld id="{9A5BD677-D14F-47EA-BD99-0B912B635953}" type="slidenum">
              <a:rPr lang="en-US" smtClean="0"/>
              <a:pPr/>
              <a:t>36</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p:spPr>
      </p:sp>
      <p:sp>
        <p:nvSpPr>
          <p:cNvPr id="1218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1860" name="Slide Number Placeholder 3"/>
          <p:cNvSpPr>
            <a:spLocks noGrp="1"/>
          </p:cNvSpPr>
          <p:nvPr>
            <p:ph type="sldNum" sz="quarter" idx="5"/>
          </p:nvPr>
        </p:nvSpPr>
        <p:spPr bwMode="auto">
          <a:noFill/>
          <a:ln>
            <a:miter lim="800000"/>
            <a:headEnd/>
            <a:tailEnd/>
          </a:ln>
        </p:spPr>
        <p:txBody>
          <a:bodyPr/>
          <a:lstStyle/>
          <a:p>
            <a:fld id="{B14D041E-700F-4C1C-BC28-B455DFE039F2}" type="slidenum">
              <a:rPr lang="en-US" smtClean="0"/>
              <a:pPr/>
              <a:t>37</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9332" name="Slide Number Placeholder 3"/>
          <p:cNvSpPr>
            <a:spLocks noGrp="1"/>
          </p:cNvSpPr>
          <p:nvPr>
            <p:ph type="sldNum" sz="quarter" idx="5"/>
          </p:nvPr>
        </p:nvSpPr>
        <p:spPr bwMode="auto">
          <a:noFill/>
          <a:ln>
            <a:miter lim="800000"/>
            <a:headEnd/>
            <a:tailEnd/>
          </a:ln>
        </p:spPr>
        <p:txBody>
          <a:bodyPr/>
          <a:lstStyle/>
          <a:p>
            <a:fld id="{BBEE8BBB-49E1-48D0-B97D-04DFD0FDFF68}" type="slidenum">
              <a:rPr lang="en-US" smtClean="0"/>
              <a:pPr/>
              <a:t>38</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4452" name="Slide Number Placeholder 3"/>
          <p:cNvSpPr>
            <a:spLocks noGrp="1"/>
          </p:cNvSpPr>
          <p:nvPr>
            <p:ph type="sldNum" sz="quarter" idx="5"/>
          </p:nvPr>
        </p:nvSpPr>
        <p:spPr bwMode="auto">
          <a:noFill/>
          <a:ln>
            <a:miter lim="800000"/>
            <a:headEnd/>
            <a:tailEnd/>
          </a:ln>
        </p:spPr>
        <p:txBody>
          <a:bodyPr/>
          <a:lstStyle/>
          <a:p>
            <a:fld id="{3FD9B25B-B57A-4C06-84F4-F3C2035C8E2F}" type="slidenum">
              <a:rPr lang="en-US" smtClean="0"/>
              <a:pPr/>
              <a:t>41</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5476" name="Slide Number Placeholder 3"/>
          <p:cNvSpPr>
            <a:spLocks noGrp="1"/>
          </p:cNvSpPr>
          <p:nvPr>
            <p:ph type="sldNum" sz="quarter" idx="5"/>
          </p:nvPr>
        </p:nvSpPr>
        <p:spPr bwMode="auto">
          <a:noFill/>
          <a:ln>
            <a:miter lim="800000"/>
            <a:headEnd/>
            <a:tailEnd/>
          </a:ln>
        </p:spPr>
        <p:txBody>
          <a:bodyPr/>
          <a:lstStyle/>
          <a:p>
            <a:fld id="{83D213B0-FF43-4CC8-9E9A-F20C3A97737B}" type="slidenum">
              <a:rPr lang="en-US" smtClean="0"/>
              <a:pPr/>
              <a:t>42</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0356" name="Slide Number Placeholder 3"/>
          <p:cNvSpPr>
            <a:spLocks noGrp="1"/>
          </p:cNvSpPr>
          <p:nvPr>
            <p:ph type="sldNum" sz="quarter" idx="5"/>
          </p:nvPr>
        </p:nvSpPr>
        <p:spPr bwMode="auto">
          <a:noFill/>
          <a:ln>
            <a:miter lim="800000"/>
            <a:headEnd/>
            <a:tailEnd/>
          </a:ln>
        </p:spPr>
        <p:txBody>
          <a:bodyPr/>
          <a:lstStyle/>
          <a:p>
            <a:fld id="{6D758ED3-F16B-489E-970F-1C55F4A7AAD0}" type="slidenum">
              <a:rPr lang="en-US" smtClean="0"/>
              <a:pPr/>
              <a:t>43</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2404" name="Slide Number Placeholder 3"/>
          <p:cNvSpPr>
            <a:spLocks noGrp="1"/>
          </p:cNvSpPr>
          <p:nvPr>
            <p:ph type="sldNum" sz="quarter" idx="5"/>
          </p:nvPr>
        </p:nvSpPr>
        <p:spPr bwMode="auto">
          <a:noFill/>
          <a:ln>
            <a:miter lim="800000"/>
            <a:headEnd/>
            <a:tailEnd/>
          </a:ln>
        </p:spPr>
        <p:txBody>
          <a:bodyPr/>
          <a:lstStyle/>
          <a:p>
            <a:fld id="{588D1816-AD76-4668-AFBE-74041F2E65BD}" type="slidenum">
              <a:rPr lang="en-US" smtClean="0"/>
              <a:pPr/>
              <a:t>45</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3428" name="Slide Number Placeholder 3"/>
          <p:cNvSpPr>
            <a:spLocks noGrp="1"/>
          </p:cNvSpPr>
          <p:nvPr>
            <p:ph type="sldNum" sz="quarter" idx="5"/>
          </p:nvPr>
        </p:nvSpPr>
        <p:spPr bwMode="auto">
          <a:noFill/>
          <a:ln>
            <a:miter lim="800000"/>
            <a:headEnd/>
            <a:tailEnd/>
          </a:ln>
        </p:spPr>
        <p:txBody>
          <a:bodyPr/>
          <a:lstStyle/>
          <a:p>
            <a:fld id="{468C8684-0C35-469A-A884-C2FA68943EA0}" type="slidenum">
              <a:rPr lang="en-US" smtClean="0"/>
              <a:pPr/>
              <a:t>46</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5236" name="Slide Number Placeholder 3"/>
          <p:cNvSpPr>
            <a:spLocks noGrp="1"/>
          </p:cNvSpPr>
          <p:nvPr>
            <p:ph type="sldNum" sz="quarter" idx="5"/>
          </p:nvPr>
        </p:nvSpPr>
        <p:spPr bwMode="auto">
          <a:noFill/>
          <a:ln>
            <a:miter lim="800000"/>
            <a:headEnd/>
            <a:tailEnd/>
          </a:ln>
        </p:spPr>
        <p:txBody>
          <a:bodyPr/>
          <a:lstStyle/>
          <a:p>
            <a:fld id="{461C4749-F20C-4798-B5A8-1946AD5B50E5}" type="slidenum">
              <a:rPr lang="en-US" smtClean="0"/>
              <a:pPr/>
              <a:t>14</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7284" name="Slide Number Placeholder 3"/>
          <p:cNvSpPr>
            <a:spLocks noGrp="1"/>
          </p:cNvSpPr>
          <p:nvPr>
            <p:ph type="sldNum" sz="quarter" idx="5"/>
          </p:nvPr>
        </p:nvSpPr>
        <p:spPr bwMode="auto">
          <a:noFill/>
          <a:ln>
            <a:miter lim="800000"/>
            <a:headEnd/>
            <a:tailEnd/>
          </a:ln>
        </p:spPr>
        <p:txBody>
          <a:bodyPr/>
          <a:lstStyle/>
          <a:p>
            <a:fld id="{B96E14CB-EA77-46FD-9860-EE0A1AEACA73}" type="slidenum">
              <a:rPr lang="en-US" smtClean="0"/>
              <a:pPr/>
              <a:t>18</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0356" name="Slide Number Placeholder 3"/>
          <p:cNvSpPr>
            <a:spLocks noGrp="1"/>
          </p:cNvSpPr>
          <p:nvPr>
            <p:ph type="sldNum" sz="quarter" idx="5"/>
          </p:nvPr>
        </p:nvSpPr>
        <p:spPr bwMode="auto">
          <a:noFill/>
          <a:ln>
            <a:miter lim="800000"/>
            <a:headEnd/>
            <a:tailEnd/>
          </a:ln>
        </p:spPr>
        <p:txBody>
          <a:bodyPr/>
          <a:lstStyle/>
          <a:p>
            <a:fld id="{EE13E15D-C434-4E2C-8B2A-CB49022F260A}" type="slidenum">
              <a:rPr lang="en-US" smtClean="0"/>
              <a:pPr/>
              <a:t>20</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2404" name="Slide Number Placeholder 3"/>
          <p:cNvSpPr>
            <a:spLocks noGrp="1"/>
          </p:cNvSpPr>
          <p:nvPr>
            <p:ph type="sldNum" sz="quarter" idx="5"/>
          </p:nvPr>
        </p:nvSpPr>
        <p:spPr bwMode="auto">
          <a:noFill/>
          <a:ln>
            <a:miter lim="800000"/>
            <a:headEnd/>
            <a:tailEnd/>
          </a:ln>
        </p:spPr>
        <p:txBody>
          <a:bodyPr/>
          <a:lstStyle/>
          <a:p>
            <a:fld id="{45B186C9-AAE5-4536-B4B1-EA2798402E29}" type="slidenum">
              <a:rPr lang="en-US" smtClean="0"/>
              <a:pPr/>
              <a:t>22</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latin typeface="Arial" pitchFamily="34" charset="0"/>
            </a:endParaRPr>
          </a:p>
        </p:txBody>
      </p:sp>
      <p:sp>
        <p:nvSpPr>
          <p:cNvPr id="112644" name="Slide Number Placeholder 3"/>
          <p:cNvSpPr>
            <a:spLocks noGrp="1"/>
          </p:cNvSpPr>
          <p:nvPr>
            <p:ph type="sldNum" sz="quarter" idx="5"/>
          </p:nvPr>
        </p:nvSpPr>
        <p:spPr bwMode="auto">
          <a:noFill/>
          <a:ln>
            <a:miter lim="800000"/>
            <a:headEnd/>
            <a:tailEnd/>
          </a:ln>
        </p:spPr>
        <p:txBody>
          <a:bodyPr/>
          <a:lstStyle/>
          <a:p>
            <a:fld id="{D51D9D41-35A2-4707-BC21-955EA5809F3B}" type="slidenum">
              <a:rPr lang="en-US" smtClean="0"/>
              <a:pPr/>
              <a:t>28</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latin typeface="Arial" pitchFamily="34" charset="0"/>
            </a:endParaRPr>
          </a:p>
        </p:txBody>
      </p:sp>
      <p:sp>
        <p:nvSpPr>
          <p:cNvPr id="113668" name="Slide Number Placeholder 3"/>
          <p:cNvSpPr>
            <a:spLocks noGrp="1"/>
          </p:cNvSpPr>
          <p:nvPr>
            <p:ph type="sldNum" sz="quarter" idx="5"/>
          </p:nvPr>
        </p:nvSpPr>
        <p:spPr bwMode="auto">
          <a:noFill/>
          <a:ln>
            <a:miter lim="800000"/>
            <a:headEnd/>
            <a:tailEnd/>
          </a:ln>
        </p:spPr>
        <p:txBody>
          <a:bodyPr/>
          <a:lstStyle/>
          <a:p>
            <a:fld id="{BC631555-DBAD-4D53-8C12-3B37872EF29E}" type="slidenum">
              <a:rPr lang="en-US" smtClean="0"/>
              <a:pPr/>
              <a:t>29</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latin typeface="Arial" pitchFamily="34" charset="0"/>
            </a:endParaRPr>
          </a:p>
        </p:txBody>
      </p:sp>
      <p:sp>
        <p:nvSpPr>
          <p:cNvPr id="114692" name="Slide Number Placeholder 3"/>
          <p:cNvSpPr>
            <a:spLocks noGrp="1"/>
          </p:cNvSpPr>
          <p:nvPr>
            <p:ph type="sldNum" sz="quarter" idx="5"/>
          </p:nvPr>
        </p:nvSpPr>
        <p:spPr bwMode="auto">
          <a:noFill/>
          <a:ln>
            <a:miter lim="800000"/>
            <a:headEnd/>
            <a:tailEnd/>
          </a:ln>
        </p:spPr>
        <p:txBody>
          <a:bodyPr/>
          <a:lstStyle/>
          <a:p>
            <a:fld id="{F4814A4C-A641-49CA-A61E-C0A1D807E853}" type="slidenum">
              <a:rPr lang="en-US" smtClean="0"/>
              <a:pPr/>
              <a:t>30</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latin typeface="Arial" pitchFamily="34" charset="0"/>
            </a:endParaRPr>
          </a:p>
        </p:txBody>
      </p:sp>
      <p:sp>
        <p:nvSpPr>
          <p:cNvPr id="115716" name="Slide Number Placeholder 3"/>
          <p:cNvSpPr>
            <a:spLocks noGrp="1"/>
          </p:cNvSpPr>
          <p:nvPr>
            <p:ph type="sldNum" sz="quarter" idx="5"/>
          </p:nvPr>
        </p:nvSpPr>
        <p:spPr bwMode="auto">
          <a:noFill/>
          <a:ln>
            <a:miter lim="800000"/>
            <a:headEnd/>
            <a:tailEnd/>
          </a:ln>
        </p:spPr>
        <p:txBody>
          <a:bodyPr/>
          <a:lstStyle/>
          <a:p>
            <a:fld id="{E249C039-FA9C-49D4-B452-6C25773DEF7E}" type="slidenum">
              <a:rPr lang="en-US" smtClean="0"/>
              <a:pPr/>
              <a:t>31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229B386-C765-41CD-9A76-A7BFEB0FCDD3}" type="datetimeFigureOut">
              <a:rPr lang="en-US" smtClean="0"/>
              <a:pPr/>
              <a:t>12/5/2014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F78F3-6D82-427F-ADC0-B108A924573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29B386-C765-41CD-9A76-A7BFEB0FCDD3}" type="datetimeFigureOut">
              <a:rPr lang="en-US" smtClean="0"/>
              <a:pPr/>
              <a:t>12/5/2014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F78F3-6D82-427F-ADC0-B108A924573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29B386-C765-41CD-9A76-A7BFEB0FCDD3}" type="datetimeFigureOut">
              <a:rPr lang="en-US" smtClean="0"/>
              <a:pPr/>
              <a:t>12/5/2014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F78F3-6D82-427F-ADC0-B108A924573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4-Up Portrait with Captions">
    <p:spTree>
      <p:nvGrpSpPr>
        <p:cNvPr id="1" name=""/>
        <p:cNvGrpSpPr/>
        <p:nvPr/>
      </p:nvGrpSpPr>
      <p:grpSpPr>
        <a:xfrm>
          <a:off x="0" y="0"/>
          <a:ext cx="0" cy="0"/>
          <a:chOff x="0" y="0"/>
          <a:chExt cx="0" cy="0"/>
        </a:xfrm>
      </p:grpSpPr>
      <p:sp>
        <p:nvSpPr>
          <p:cNvPr id="31" name="Rectangle 7"/>
          <p:cNvSpPr>
            <a:spLocks noGrp="1"/>
          </p:cNvSpPr>
          <p:nvPr>
            <p:ph type="pic" sz="quarter" idx="14"/>
          </p:nvPr>
        </p:nvSpPr>
        <p:spPr>
          <a:xfrm>
            <a:off x="2229297" y="228600"/>
            <a:ext cx="228521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3" name="Rectangle 7"/>
          <p:cNvSpPr>
            <a:spLocks noGrp="1"/>
          </p:cNvSpPr>
          <p:nvPr>
            <p:ph type="pic" sz="quarter" idx="26"/>
          </p:nvPr>
        </p:nvSpPr>
        <p:spPr>
          <a:xfrm>
            <a:off x="2229297" y="3365392"/>
            <a:ext cx="228521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10" name="Rectangle 7"/>
          <p:cNvSpPr>
            <a:spLocks noGrp="1" noChangeAspect="1"/>
          </p:cNvSpPr>
          <p:nvPr>
            <p:ph type="pic" sz="quarter" idx="25"/>
          </p:nvPr>
        </p:nvSpPr>
        <p:spPr>
          <a:xfrm>
            <a:off x="4672217" y="228600"/>
            <a:ext cx="2286000"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27" name="Rectangle 7"/>
          <p:cNvSpPr>
            <a:spLocks noGrp="1"/>
          </p:cNvSpPr>
          <p:nvPr>
            <p:ph type="pic" sz="quarter" idx="27"/>
          </p:nvPr>
        </p:nvSpPr>
        <p:spPr>
          <a:xfrm>
            <a:off x="4667697" y="3365392"/>
            <a:ext cx="228521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6" name="Rectangle 7"/>
          <p:cNvSpPr>
            <a:spLocks noGrp="1"/>
          </p:cNvSpPr>
          <p:nvPr>
            <p:ph type="body" sz="quarter" idx="16" hasCustomPrompt="1"/>
          </p:nvPr>
        </p:nvSpPr>
        <p:spPr>
          <a:xfrm>
            <a:off x="400497" y="1295400"/>
            <a:ext cx="1676400" cy="1905000"/>
          </a:xfrm>
        </p:spPr>
        <p:txBody>
          <a:bodyPr anchor="b" anchorCtr="0">
            <a:noAutofit/>
          </a:bodyPr>
          <a:lstStyle>
            <a:lvl1pPr marL="0" marR="0" indent="0" algn="r" rtl="0" latinLnBrk="0">
              <a:spcBef>
                <a:spcPct val="20000"/>
              </a:spcBef>
              <a:buFontTx/>
              <a:buNone/>
              <a:defRPr sz="160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14" name="Rectangle 7"/>
          <p:cNvSpPr>
            <a:spLocks noGrp="1"/>
          </p:cNvSpPr>
          <p:nvPr>
            <p:ph type="body" sz="quarter" idx="29" hasCustomPrompt="1"/>
          </p:nvPr>
        </p:nvSpPr>
        <p:spPr>
          <a:xfrm>
            <a:off x="7086600" y="1295400"/>
            <a:ext cx="1676400" cy="1905000"/>
          </a:xfrm>
        </p:spPr>
        <p:txBody>
          <a:bodyPr anchor="b" anchorCtr="0"/>
          <a:lstStyle>
            <a:lvl1pPr marL="0" marR="0" indent="0" algn="l">
              <a:buFontTx/>
              <a:buNone/>
              <a:defRPr sz="1600" baseline="0"/>
            </a:lvl1pPr>
            <a:extLst/>
          </a:lstStyle>
          <a:p>
            <a:pPr lvl="0"/>
            <a:r>
              <a:rPr lang="en-US" dirty="0" smtClean="0"/>
              <a:t>Click to add caption</a:t>
            </a:r>
            <a:endParaRPr lang="en-US" dirty="0"/>
          </a:p>
        </p:txBody>
      </p:sp>
      <p:sp>
        <p:nvSpPr>
          <p:cNvPr id="4" name="Rectangle 7"/>
          <p:cNvSpPr>
            <a:spLocks noGrp="1"/>
          </p:cNvSpPr>
          <p:nvPr>
            <p:ph type="body" sz="quarter" idx="28" hasCustomPrompt="1"/>
          </p:nvPr>
        </p:nvSpPr>
        <p:spPr>
          <a:xfrm>
            <a:off x="400497" y="3352800"/>
            <a:ext cx="1676400" cy="1905000"/>
          </a:xfrm>
        </p:spPr>
        <p:txBody>
          <a:bodyPr anchor="t" anchorCtr="0"/>
          <a:lstStyle>
            <a:lvl1pPr marL="0" marR="0" indent="0" algn="r">
              <a:buFontTx/>
              <a:buNone/>
              <a:defRPr sz="1600" baseline="0"/>
            </a:lvl1pPr>
            <a:extLst/>
          </a:lstStyle>
          <a:p>
            <a:pPr lvl="0"/>
            <a:r>
              <a:rPr lang="en-US" dirty="0" smtClean="0"/>
              <a:t>Click to add caption</a:t>
            </a:r>
            <a:endParaRPr lang="en-US" dirty="0"/>
          </a:p>
        </p:txBody>
      </p:sp>
      <p:sp>
        <p:nvSpPr>
          <p:cNvPr id="13" name="Rectangle 7"/>
          <p:cNvSpPr>
            <a:spLocks noGrp="1"/>
          </p:cNvSpPr>
          <p:nvPr>
            <p:ph type="body" sz="quarter" idx="30" hasCustomPrompt="1"/>
          </p:nvPr>
        </p:nvSpPr>
        <p:spPr>
          <a:xfrm>
            <a:off x="7086600" y="3352800"/>
            <a:ext cx="1676400" cy="1905000"/>
          </a:xfrm>
        </p:spPr>
        <p:txBody>
          <a:bodyPr anchor="t" anchorCtr="0"/>
          <a:lstStyle>
            <a:lvl1pPr marL="0" marR="0" indent="0" algn="l">
              <a:buFontTx/>
              <a:buNone/>
              <a:defRPr sz="1600" baseline="0"/>
            </a:lvl1pPr>
            <a:extLst/>
          </a:lstStyle>
          <a:p>
            <a:pPr lvl="0"/>
            <a:r>
              <a:rPr lang="en-US" dirty="0" smtClean="0"/>
              <a:t>Click to add caption</a:t>
            </a:r>
            <a:endParaRPr lang="en-US" dirty="0"/>
          </a:p>
        </p:txBody>
      </p:sp>
      <p:sp>
        <p:nvSpPr>
          <p:cNvPr id="11" name="Rectangle 10"/>
          <p:cNvSpPr>
            <a:spLocks noGrp="1"/>
          </p:cNvSpPr>
          <p:nvPr>
            <p:ph type="dt" sz="half" idx="31"/>
          </p:nvPr>
        </p:nvSpPr>
        <p:spPr/>
        <p:txBody>
          <a:bodyPr/>
          <a:lstStyle>
            <a:extLst/>
          </a:lstStyle>
          <a:p>
            <a:fld id="{292E52BD-0BD3-4396-92E1-242B407F15AB}" type="datetime1">
              <a:rPr lang="en-US" sz="1200" smtClean="0">
                <a:solidFill>
                  <a:schemeClr val="tx2"/>
                </a:solidFill>
              </a:rPr>
              <a:pPr/>
              <a:t>12/5/2014</a:t>
            </a:fld>
            <a:endParaRPr lang="en-US" dirty="0"/>
          </a:p>
        </p:txBody>
      </p:sp>
      <p:sp>
        <p:nvSpPr>
          <p:cNvPr id="12" name="Rectangle 11"/>
          <p:cNvSpPr>
            <a:spLocks noGrp="1"/>
          </p:cNvSpPr>
          <p:nvPr>
            <p:ph type="sldNum" sz="quarter" idx="32"/>
          </p:nvPr>
        </p:nvSpPr>
        <p:spPr/>
        <p:txBody>
          <a:bodyPr/>
          <a:lstStyle>
            <a:extLst/>
          </a:lstStyle>
          <a:p>
            <a:pPr algn="r"/>
            <a:fld id="{F99EC173-99AE-4773-AB25-02E469A13EAE}" type="slidenum">
              <a:rPr lang="en-US" sz="1200" smtClean="0">
                <a:solidFill>
                  <a:schemeClr val="tx2"/>
                </a:solidFill>
              </a:rPr>
              <a:pPr algn="r"/>
              <a:t>‹#›</a:t>
            </a:fld>
            <a:endParaRPr lang="en-US" dirty="0"/>
          </a:p>
        </p:txBody>
      </p:sp>
      <p:sp>
        <p:nvSpPr>
          <p:cNvPr id="15" name="Rectangle 14"/>
          <p:cNvSpPr>
            <a:spLocks noGrp="1"/>
          </p:cNvSpPr>
          <p:nvPr>
            <p:ph type="ftr" sz="quarter" idx="33"/>
          </p:nvPr>
        </p:nvSpPr>
        <p:spPr/>
        <p:txBody>
          <a:bodyPr/>
          <a:lstStyle>
            <a:extLst/>
          </a:lstStyle>
          <a:p>
            <a:endParaRPr lang="en-US" dirty="0"/>
          </a:p>
        </p:txBody>
      </p:sp>
    </p:spTree>
    <p:extLst>
      <p:ext uri="{BB962C8B-B14F-4D97-AF65-F5344CB8AC3E}">
        <p14:creationId xmlns:p14="http://schemas.microsoft.com/office/powerpoint/2010/main" xmlns="" val="368786815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3-Up Portrait with Captions">
    <p:spTree>
      <p:nvGrpSpPr>
        <p:cNvPr id="1" name=""/>
        <p:cNvGrpSpPr/>
        <p:nvPr/>
      </p:nvGrpSpPr>
      <p:grpSpPr>
        <a:xfrm>
          <a:off x="0" y="0"/>
          <a:ext cx="0" cy="0"/>
          <a:chOff x="0" y="0"/>
          <a:chExt cx="0" cy="0"/>
        </a:xfrm>
      </p:grpSpPr>
      <p:sp>
        <p:nvSpPr>
          <p:cNvPr id="2" name="Rectangle 8"/>
          <p:cNvSpPr>
            <a:spLocks noGrp="1" noChangeAspect="1"/>
          </p:cNvSpPr>
          <p:nvPr>
            <p:ph type="pic" sz="quarter" idx="10"/>
          </p:nvPr>
        </p:nvSpPr>
        <p:spPr>
          <a:xfrm>
            <a:off x="228600" y="1066800"/>
            <a:ext cx="27432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smtClean="0"/>
              <a:t>Click icon to add picture</a:t>
            </a:r>
            <a:endParaRPr lang="en-US" dirty="0"/>
          </a:p>
        </p:txBody>
      </p:sp>
      <p:sp>
        <p:nvSpPr>
          <p:cNvPr id="4" name="Rectangle 8"/>
          <p:cNvSpPr>
            <a:spLocks noGrp="1" noChangeAspect="1"/>
          </p:cNvSpPr>
          <p:nvPr>
            <p:ph type="pic" sz="quarter" idx="11"/>
          </p:nvPr>
        </p:nvSpPr>
        <p:spPr>
          <a:xfrm>
            <a:off x="3200400" y="1066800"/>
            <a:ext cx="27432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smtClean="0"/>
              <a:t>Click icon to add picture</a:t>
            </a:r>
            <a:endParaRPr lang="en-US" dirty="0"/>
          </a:p>
        </p:txBody>
      </p:sp>
      <p:sp>
        <p:nvSpPr>
          <p:cNvPr id="31" name="Rectangle 8"/>
          <p:cNvSpPr>
            <a:spLocks noGrp="1" noChangeAspect="1"/>
          </p:cNvSpPr>
          <p:nvPr>
            <p:ph type="pic" sz="quarter" idx="12"/>
          </p:nvPr>
        </p:nvSpPr>
        <p:spPr>
          <a:xfrm>
            <a:off x="6172200" y="1066800"/>
            <a:ext cx="27432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smtClean="0"/>
              <a:t>Click icon to add picture</a:t>
            </a:r>
            <a:endParaRPr lang="en-US" dirty="0"/>
          </a:p>
        </p:txBody>
      </p:sp>
      <p:sp>
        <p:nvSpPr>
          <p:cNvPr id="7" name="Rectangle 6"/>
          <p:cNvSpPr>
            <a:spLocks noGrp="1"/>
          </p:cNvSpPr>
          <p:nvPr>
            <p:ph type="body" sz="quarter" idx="13" hasCustomPrompt="1"/>
          </p:nvPr>
        </p:nvSpPr>
        <p:spPr>
          <a:xfrm>
            <a:off x="228600" y="4876800"/>
            <a:ext cx="2743200" cy="1447800"/>
          </a:xfrm>
        </p:spPr>
        <p:txBody>
          <a:bodyPr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6" name="Rectangle 6"/>
          <p:cNvSpPr>
            <a:spLocks noGrp="1"/>
          </p:cNvSpPr>
          <p:nvPr>
            <p:ph type="body" sz="quarter" idx="14" hasCustomPrompt="1"/>
          </p:nvPr>
        </p:nvSpPr>
        <p:spPr>
          <a:xfrm>
            <a:off x="3200400" y="4876800"/>
            <a:ext cx="2743200" cy="1447800"/>
          </a:xfrm>
        </p:spPr>
        <p:txBody>
          <a:bodyPr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14" name="Rectangle 6"/>
          <p:cNvSpPr>
            <a:spLocks noGrp="1"/>
          </p:cNvSpPr>
          <p:nvPr>
            <p:ph type="body" sz="quarter" idx="15" hasCustomPrompt="1"/>
          </p:nvPr>
        </p:nvSpPr>
        <p:spPr>
          <a:xfrm>
            <a:off x="6172200" y="4876800"/>
            <a:ext cx="2743200" cy="1447800"/>
          </a:xfrm>
        </p:spPr>
        <p:txBody>
          <a:bodyPr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8" name="Rectangle 7"/>
          <p:cNvSpPr>
            <a:spLocks noGrp="1"/>
          </p:cNvSpPr>
          <p:nvPr>
            <p:ph type="dt" sz="half" idx="16"/>
          </p:nvPr>
        </p:nvSpPr>
        <p:spPr/>
        <p:txBody>
          <a:bodyPr/>
          <a:lstStyle>
            <a:extLst/>
          </a:lstStyle>
          <a:p>
            <a:fld id="{5C5D44A4-9A7C-4A5A-A825-2B0B935DA444}" type="datetime1">
              <a:rPr lang="en-US" sz="1200" smtClean="0">
                <a:solidFill>
                  <a:schemeClr val="tx2"/>
                </a:solidFill>
              </a:rPr>
              <a:pPr/>
              <a:t>12/5/2014</a:t>
            </a:fld>
            <a:endParaRPr lang="en-US" dirty="0"/>
          </a:p>
        </p:txBody>
      </p:sp>
      <p:sp>
        <p:nvSpPr>
          <p:cNvPr id="9" name="Rectangle 8"/>
          <p:cNvSpPr>
            <a:spLocks noGrp="1"/>
          </p:cNvSpPr>
          <p:nvPr>
            <p:ph type="sldNum" sz="quarter" idx="17"/>
          </p:nvPr>
        </p:nvSpPr>
        <p:spPr/>
        <p:txBody>
          <a:bodyPr/>
          <a:lstStyle>
            <a:extLst/>
          </a:lstStyle>
          <a:p>
            <a:pPr algn="r"/>
            <a:fld id="{F99EC173-99AE-4773-AB25-02E469A13EAE}" type="slidenum">
              <a:rPr lang="en-US" sz="1200" smtClean="0">
                <a:solidFill>
                  <a:schemeClr val="tx2"/>
                </a:solidFill>
              </a:rPr>
              <a:pPr algn="r"/>
              <a:t>‹#›</a:t>
            </a:fld>
            <a:endParaRPr lang="en-US" dirty="0"/>
          </a:p>
        </p:txBody>
      </p:sp>
      <p:sp>
        <p:nvSpPr>
          <p:cNvPr id="10" name="Rectangle 9"/>
          <p:cNvSpPr>
            <a:spLocks noGrp="1"/>
          </p:cNvSpPr>
          <p:nvPr>
            <p:ph type="ftr" sz="quarter" idx="18"/>
          </p:nvPr>
        </p:nvSpPr>
        <p:spPr/>
        <p:txBody>
          <a:bodyPr/>
          <a:lstStyle>
            <a:extLst/>
          </a:lstStyle>
          <a:p>
            <a:endParaRPr lang="en-US" dirty="0"/>
          </a:p>
        </p:txBody>
      </p:sp>
    </p:spTree>
    <p:extLst>
      <p:ext uri="{BB962C8B-B14F-4D97-AF65-F5344CB8AC3E}">
        <p14:creationId xmlns:p14="http://schemas.microsoft.com/office/powerpoint/2010/main" xmlns="" val="1167454629"/>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ColTx">
  <p:cSld name="2-Up Portrait with Captions">
    <p:spTree>
      <p:nvGrpSpPr>
        <p:cNvPr id="1" name=""/>
        <p:cNvGrpSpPr/>
        <p:nvPr/>
      </p:nvGrpSpPr>
      <p:grpSpPr>
        <a:xfrm>
          <a:off x="0" y="0"/>
          <a:ext cx="0" cy="0"/>
          <a:chOff x="0" y="0"/>
          <a:chExt cx="0" cy="0"/>
        </a:xfrm>
      </p:grpSpPr>
      <p:sp>
        <p:nvSpPr>
          <p:cNvPr id="20" name="Rectangle 8"/>
          <p:cNvSpPr>
            <a:spLocks noGrp="1" noChangeAspect="1"/>
          </p:cNvSpPr>
          <p:nvPr>
            <p:ph type="pic" sz="quarter" idx="10"/>
          </p:nvPr>
        </p:nvSpPr>
        <p:spPr>
          <a:xfrm>
            <a:off x="4722047" y="609600"/>
            <a:ext cx="3431353" cy="4575141"/>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FontTx/>
              <a:buNone/>
            </a:pPr>
            <a:r>
              <a:rPr lang="en-US" sz="2400" i="0" smtClean="0"/>
              <a:t>Click icon to add picture</a:t>
            </a:r>
            <a:endParaRPr lang="en-US" sz="2400" i="0" dirty="0"/>
          </a:p>
        </p:txBody>
      </p:sp>
      <p:sp>
        <p:nvSpPr>
          <p:cNvPr id="11" name="Rectangle 8"/>
          <p:cNvSpPr>
            <a:spLocks noGrp="1" noChangeAspect="1"/>
          </p:cNvSpPr>
          <p:nvPr>
            <p:ph type="pic" sz="quarter" idx="11"/>
          </p:nvPr>
        </p:nvSpPr>
        <p:spPr>
          <a:xfrm>
            <a:off x="1066800" y="609600"/>
            <a:ext cx="3429000" cy="4572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FontTx/>
              <a:buNone/>
            </a:pPr>
            <a:r>
              <a:rPr lang="en-US" sz="2400" i="0" smtClean="0"/>
              <a:t>Click icon to add picture</a:t>
            </a:r>
            <a:endParaRPr lang="en-US" sz="2400" i="0" dirty="0"/>
          </a:p>
        </p:txBody>
      </p:sp>
      <p:sp>
        <p:nvSpPr>
          <p:cNvPr id="3" name="Rectangle 7"/>
          <p:cNvSpPr>
            <a:spLocks noGrp="1"/>
          </p:cNvSpPr>
          <p:nvPr>
            <p:ph type="body" sz="quarter" idx="14" hasCustomPrompt="1"/>
          </p:nvPr>
        </p:nvSpPr>
        <p:spPr>
          <a:xfrm>
            <a:off x="1066800" y="5334000"/>
            <a:ext cx="3429000" cy="1066800"/>
          </a:xfrm>
        </p:spPr>
        <p:txBody>
          <a:bodyPr lIns="91440" rIns="9144"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19" name="Rectangle 7"/>
          <p:cNvSpPr>
            <a:spLocks noGrp="1"/>
          </p:cNvSpPr>
          <p:nvPr>
            <p:ph type="body" sz="quarter" idx="15" hasCustomPrompt="1"/>
          </p:nvPr>
        </p:nvSpPr>
        <p:spPr>
          <a:xfrm>
            <a:off x="4724400" y="5334000"/>
            <a:ext cx="3429000" cy="1066800"/>
          </a:xfrm>
        </p:spPr>
        <p:txBody>
          <a:bodyPr lIns="91440" rIns="9144"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6" name="Rectangle 5"/>
          <p:cNvSpPr>
            <a:spLocks noGrp="1"/>
          </p:cNvSpPr>
          <p:nvPr>
            <p:ph type="dt" sz="half" idx="16"/>
          </p:nvPr>
        </p:nvSpPr>
        <p:spPr/>
        <p:txBody>
          <a:bodyPr/>
          <a:lstStyle>
            <a:extLst/>
          </a:lstStyle>
          <a:p>
            <a:fld id="{DBAE04D5-C1DA-43DA-9680-84A010639C29}" type="datetime1">
              <a:rPr lang="en-US" sz="1200" smtClean="0">
                <a:solidFill>
                  <a:schemeClr val="tx2"/>
                </a:solidFill>
              </a:rPr>
              <a:pPr/>
              <a:t>12/5/2014</a:t>
            </a:fld>
            <a:endParaRPr lang="en-US" dirty="0"/>
          </a:p>
        </p:txBody>
      </p:sp>
      <p:sp>
        <p:nvSpPr>
          <p:cNvPr id="7" name="Rectangle 6"/>
          <p:cNvSpPr>
            <a:spLocks noGrp="1"/>
          </p:cNvSpPr>
          <p:nvPr>
            <p:ph type="sldNum" sz="quarter" idx="17"/>
          </p:nvPr>
        </p:nvSpPr>
        <p:spPr/>
        <p:txBody>
          <a:bodyPr/>
          <a:lstStyle>
            <a:extLst/>
          </a:lstStyle>
          <a:p>
            <a:pPr algn="r"/>
            <a:fld id="{F99EC173-99AE-4773-AB25-02E469A13EAE}" type="slidenum">
              <a:rPr lang="en-US" sz="1200" smtClean="0">
                <a:solidFill>
                  <a:schemeClr val="tx2"/>
                </a:solidFill>
              </a:rPr>
              <a:pPr algn="r"/>
              <a:t>‹#›</a:t>
            </a:fld>
            <a:endParaRPr lang="en-US" dirty="0"/>
          </a:p>
        </p:txBody>
      </p:sp>
      <p:sp>
        <p:nvSpPr>
          <p:cNvPr id="8" name="Rectangle 7"/>
          <p:cNvSpPr>
            <a:spLocks noGrp="1"/>
          </p:cNvSpPr>
          <p:nvPr>
            <p:ph type="ftr" sz="quarter" idx="18"/>
          </p:nvPr>
        </p:nvSpPr>
        <p:spPr/>
        <p:txBody>
          <a:bodyPr/>
          <a:lstStyle>
            <a:extLst/>
          </a:lstStyle>
          <a:p>
            <a:endParaRPr lang="en-US" dirty="0"/>
          </a:p>
        </p:txBody>
      </p:sp>
    </p:spTree>
    <p:extLst>
      <p:ext uri="{BB962C8B-B14F-4D97-AF65-F5344CB8AC3E}">
        <p14:creationId xmlns:p14="http://schemas.microsoft.com/office/powerpoint/2010/main" xmlns="" val="3330364924"/>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Album Section">
    <p:spTree>
      <p:nvGrpSpPr>
        <p:cNvPr id="1" name=""/>
        <p:cNvGrpSpPr/>
        <p:nvPr/>
      </p:nvGrpSpPr>
      <p:grpSpPr>
        <a:xfrm>
          <a:off x="0" y="0"/>
          <a:ext cx="0" cy="0"/>
          <a:chOff x="0" y="0"/>
          <a:chExt cx="0" cy="0"/>
        </a:xfrm>
      </p:grpSpPr>
      <p:sp>
        <p:nvSpPr>
          <p:cNvPr id="17" name="Rectangle 2"/>
          <p:cNvSpPr>
            <a:spLocks noGrp="1"/>
          </p:cNvSpPr>
          <p:nvPr>
            <p:ph type="title" hasCustomPrompt="1"/>
          </p:nvPr>
        </p:nvSpPr>
        <p:spPr>
          <a:xfrm>
            <a:off x="752670" y="4572000"/>
            <a:ext cx="7781730" cy="990600"/>
          </a:xfrm>
        </p:spPr>
        <p:txBody>
          <a:bodyPr vert="horz" bIns="0" anchor="b" anchorCtr="0"/>
          <a:lstStyle>
            <a:lvl1pPr>
              <a:defRPr baseline="0"/>
            </a:lvl1pPr>
            <a:extLst/>
          </a:lstStyle>
          <a:p>
            <a:r>
              <a:rPr lang="en-US" dirty="0" smtClean="0"/>
              <a:t>Click to add section title</a:t>
            </a:r>
            <a:endParaRPr lang="en-US" dirty="0"/>
          </a:p>
        </p:txBody>
      </p:sp>
      <p:sp>
        <p:nvSpPr>
          <p:cNvPr id="27" name="Rectangle 11"/>
          <p:cNvSpPr>
            <a:spLocks noGrp="1"/>
          </p:cNvSpPr>
          <p:nvPr>
            <p:ph type="body" sz="quarter" idx="14" hasCustomPrompt="1"/>
          </p:nvPr>
        </p:nvSpPr>
        <p:spPr>
          <a:xfrm>
            <a:off x="752670" y="5600700"/>
            <a:ext cx="7772400" cy="838200"/>
          </a:xfrm>
        </p:spPr>
        <p:txBody>
          <a:bodyPr vert="horz" tIns="0"/>
          <a:lstStyle>
            <a:lvl1pPr>
              <a:buFontTx/>
              <a:buNone/>
              <a:defRPr sz="1800"/>
            </a:lvl1pPr>
            <a:extLst/>
          </a:lstStyle>
          <a:p>
            <a:pPr lvl="0"/>
            <a:r>
              <a:rPr lang="en-US" dirty="0" smtClean="0"/>
              <a:t>Click to add subtitle</a:t>
            </a:r>
            <a:endParaRPr lang="en-US" dirty="0"/>
          </a:p>
        </p:txBody>
      </p:sp>
      <p:sp>
        <p:nvSpPr>
          <p:cNvPr id="7" name="Rectangle 6"/>
          <p:cNvSpPr>
            <a:spLocks noGrp="1"/>
          </p:cNvSpPr>
          <p:nvPr>
            <p:ph type="pic" sz="quarter" idx="11"/>
          </p:nvPr>
        </p:nvSpPr>
        <p:spPr>
          <a:xfrm>
            <a:off x="786338"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extLst/>
          </a:lstStyle>
          <a:p>
            <a:pPr algn="ctr">
              <a:buFontTx/>
              <a:buNone/>
            </a:pPr>
            <a:r>
              <a:rPr lang="en-US" sz="2000" smtClean="0"/>
              <a:t>Click icon to add picture</a:t>
            </a:r>
            <a:endParaRPr lang="en-US" sz="2000" dirty="0"/>
          </a:p>
        </p:txBody>
      </p:sp>
      <p:sp>
        <p:nvSpPr>
          <p:cNvPr id="18" name="Rectangle 6"/>
          <p:cNvSpPr>
            <a:spLocks noGrp="1"/>
          </p:cNvSpPr>
          <p:nvPr>
            <p:ph type="pic" sz="quarter" idx="15"/>
          </p:nvPr>
        </p:nvSpPr>
        <p:spPr>
          <a:xfrm>
            <a:off x="3474604"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extLst/>
          </a:lstStyle>
          <a:p>
            <a:pPr algn="ctr">
              <a:buFontTx/>
              <a:buNone/>
            </a:pPr>
            <a:r>
              <a:rPr lang="en-US" sz="2000" smtClean="0"/>
              <a:t>Click icon to add picture</a:t>
            </a:r>
            <a:endParaRPr lang="en-US" sz="2000" dirty="0"/>
          </a:p>
        </p:txBody>
      </p:sp>
      <p:sp>
        <p:nvSpPr>
          <p:cNvPr id="2" name="Rectangle 6"/>
          <p:cNvSpPr>
            <a:spLocks noGrp="1"/>
          </p:cNvSpPr>
          <p:nvPr>
            <p:ph type="pic" sz="quarter" idx="16"/>
          </p:nvPr>
        </p:nvSpPr>
        <p:spPr>
          <a:xfrm>
            <a:off x="6162870"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extLst/>
          </a:lstStyle>
          <a:p>
            <a:pPr algn="ctr">
              <a:buFontTx/>
              <a:buNone/>
            </a:pPr>
            <a:r>
              <a:rPr lang="en-US" sz="2000" smtClean="0"/>
              <a:t>Click icon to add picture</a:t>
            </a:r>
            <a:endParaRPr lang="en-US" sz="2000" dirty="0"/>
          </a:p>
        </p:txBody>
      </p:sp>
      <p:sp>
        <p:nvSpPr>
          <p:cNvPr id="8" name="Rectangle 7"/>
          <p:cNvSpPr>
            <a:spLocks noGrp="1"/>
          </p:cNvSpPr>
          <p:nvPr>
            <p:ph type="dt" sz="half" idx="17"/>
          </p:nvPr>
        </p:nvSpPr>
        <p:spPr/>
        <p:txBody>
          <a:bodyPr/>
          <a:lstStyle>
            <a:extLst/>
          </a:lstStyle>
          <a:p>
            <a:fld id="{68F1279D-BAB6-48EA-981C-74E8402727CC}" type="datetime1">
              <a:rPr lang="en-US" sz="1200" smtClean="0">
                <a:solidFill>
                  <a:schemeClr val="tx2"/>
                </a:solidFill>
              </a:rPr>
              <a:pPr/>
              <a:t>12/5/2014</a:t>
            </a:fld>
            <a:endParaRPr lang="en-US" dirty="0"/>
          </a:p>
        </p:txBody>
      </p:sp>
      <p:sp>
        <p:nvSpPr>
          <p:cNvPr id="9" name="Rectangle 8"/>
          <p:cNvSpPr>
            <a:spLocks noGrp="1"/>
          </p:cNvSpPr>
          <p:nvPr>
            <p:ph type="sldNum" sz="quarter" idx="18"/>
          </p:nvPr>
        </p:nvSpPr>
        <p:spPr/>
        <p:txBody>
          <a:bodyPr/>
          <a:lstStyle>
            <a:extLst/>
          </a:lstStyle>
          <a:p>
            <a:pPr algn="r"/>
            <a:fld id="{F99EC173-99AE-4773-AB25-02E469A13EAE}" type="slidenum">
              <a:rPr lang="en-US" sz="1200" smtClean="0">
                <a:solidFill>
                  <a:schemeClr val="tx2"/>
                </a:solidFill>
              </a:rPr>
              <a:pPr algn="r"/>
              <a:t>‹#›</a:t>
            </a:fld>
            <a:endParaRPr lang="en-US" dirty="0"/>
          </a:p>
        </p:txBody>
      </p:sp>
      <p:sp>
        <p:nvSpPr>
          <p:cNvPr id="10" name="Rectangle 9"/>
          <p:cNvSpPr>
            <a:spLocks noGrp="1"/>
          </p:cNvSpPr>
          <p:nvPr>
            <p:ph type="ftr" sz="quarter" idx="19"/>
          </p:nvPr>
        </p:nvSpPr>
        <p:spPr/>
        <p:txBody>
          <a:bodyPr/>
          <a:lstStyle>
            <a:extLst/>
          </a:lstStyle>
          <a:p>
            <a:endParaRPr lang="en-US" dirty="0"/>
          </a:p>
        </p:txBody>
      </p:sp>
    </p:spTree>
    <p:extLst>
      <p:ext uri="{BB962C8B-B14F-4D97-AF65-F5344CB8AC3E}">
        <p14:creationId xmlns:p14="http://schemas.microsoft.com/office/powerpoint/2010/main" xmlns="" val="355287856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4-Up Portrait with Large Caption">
    <p:spTree>
      <p:nvGrpSpPr>
        <p:cNvPr id="1" name=""/>
        <p:cNvGrpSpPr/>
        <p:nvPr/>
      </p:nvGrpSpPr>
      <p:grpSpPr>
        <a:xfrm>
          <a:off x="0" y="0"/>
          <a:ext cx="0" cy="0"/>
          <a:chOff x="0" y="0"/>
          <a:chExt cx="0" cy="0"/>
        </a:xfrm>
      </p:grpSpPr>
      <p:sp>
        <p:nvSpPr>
          <p:cNvPr id="26" name="Rectangle 7"/>
          <p:cNvSpPr>
            <a:spLocks noGrp="1"/>
          </p:cNvSpPr>
          <p:nvPr>
            <p:ph type="pic" sz="quarter" idx="14"/>
          </p:nvPr>
        </p:nvSpPr>
        <p:spPr>
          <a:xfrm>
            <a:off x="152400"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30" name="Rectangle 7"/>
          <p:cNvSpPr>
            <a:spLocks noGrp="1"/>
          </p:cNvSpPr>
          <p:nvPr>
            <p:ph type="pic" sz="quarter" idx="31"/>
          </p:nvPr>
        </p:nvSpPr>
        <p:spPr>
          <a:xfrm>
            <a:off x="4546600"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7" name="Rectangle 7"/>
          <p:cNvSpPr>
            <a:spLocks noGrp="1"/>
          </p:cNvSpPr>
          <p:nvPr>
            <p:ph type="pic" sz="quarter" idx="30"/>
          </p:nvPr>
        </p:nvSpPr>
        <p:spPr>
          <a:xfrm>
            <a:off x="2349060"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29" name="Rectangle 7"/>
          <p:cNvSpPr>
            <a:spLocks noGrp="1"/>
          </p:cNvSpPr>
          <p:nvPr>
            <p:ph type="pic" sz="quarter" idx="32"/>
          </p:nvPr>
        </p:nvSpPr>
        <p:spPr>
          <a:xfrm>
            <a:off x="6740166"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24" name="Rectangle 7"/>
          <p:cNvSpPr>
            <a:spLocks noGrp="1"/>
          </p:cNvSpPr>
          <p:nvPr>
            <p:ph type="body" sz="quarter" idx="29" hasCustomPrompt="1"/>
          </p:nvPr>
        </p:nvSpPr>
        <p:spPr>
          <a:xfrm>
            <a:off x="152400" y="4495800"/>
            <a:ext cx="8763000" cy="1905000"/>
          </a:xfrm>
        </p:spPr>
        <p:txBody>
          <a:bodyPr anchor="t" anchorCtr="0"/>
          <a:lstStyle>
            <a:lvl1pPr marL="0" marR="0" indent="0" algn="l">
              <a:buFontTx/>
              <a:buNone/>
              <a:defRPr sz="2400" baseline="0"/>
            </a:lvl1pPr>
            <a:extLst/>
          </a:lstStyle>
          <a:p>
            <a:pPr lvl="0"/>
            <a:r>
              <a:rPr lang="en-US" dirty="0" smtClean="0"/>
              <a:t>Click to add caption</a:t>
            </a:r>
            <a:endParaRPr lang="en-US" dirty="0"/>
          </a:p>
        </p:txBody>
      </p:sp>
      <p:sp>
        <p:nvSpPr>
          <p:cNvPr id="8" name="Rectangle 7"/>
          <p:cNvSpPr>
            <a:spLocks noGrp="1"/>
          </p:cNvSpPr>
          <p:nvPr>
            <p:ph type="dt" sz="half" idx="33"/>
          </p:nvPr>
        </p:nvSpPr>
        <p:spPr/>
        <p:txBody>
          <a:bodyPr/>
          <a:lstStyle>
            <a:extLst/>
          </a:lstStyle>
          <a:p>
            <a:fld id="{C5271486-14DF-4126-959A-390848BFECBD}" type="datetime1">
              <a:rPr lang="en-US" sz="1200" smtClean="0">
                <a:solidFill>
                  <a:schemeClr val="tx2"/>
                </a:solidFill>
              </a:rPr>
              <a:pPr/>
              <a:t>12/5/2014</a:t>
            </a:fld>
            <a:endParaRPr lang="en-US" dirty="0"/>
          </a:p>
        </p:txBody>
      </p:sp>
      <p:sp>
        <p:nvSpPr>
          <p:cNvPr id="9" name="Rectangle 8"/>
          <p:cNvSpPr>
            <a:spLocks noGrp="1"/>
          </p:cNvSpPr>
          <p:nvPr>
            <p:ph type="sldNum" sz="quarter" idx="34"/>
          </p:nvPr>
        </p:nvSpPr>
        <p:spPr/>
        <p:txBody>
          <a:bodyPr/>
          <a:lstStyle>
            <a:extLst/>
          </a:lstStyle>
          <a:p>
            <a:pPr algn="r"/>
            <a:fld id="{F99EC173-99AE-4773-AB25-02E469A13EAE}" type="slidenum">
              <a:rPr lang="en-US" sz="1200" smtClean="0">
                <a:solidFill>
                  <a:schemeClr val="tx2"/>
                </a:solidFill>
              </a:rPr>
              <a:pPr algn="r"/>
              <a:t>‹#›</a:t>
            </a:fld>
            <a:endParaRPr lang="en-US" dirty="0"/>
          </a:p>
        </p:txBody>
      </p:sp>
      <p:sp>
        <p:nvSpPr>
          <p:cNvPr id="10" name="Rectangle 9"/>
          <p:cNvSpPr>
            <a:spLocks noGrp="1"/>
          </p:cNvSpPr>
          <p:nvPr>
            <p:ph type="ftr" sz="quarter" idx="35"/>
          </p:nvPr>
        </p:nvSpPr>
        <p:spPr/>
        <p:txBody>
          <a:bodyPr/>
          <a:lstStyle>
            <a:extLst/>
          </a:lstStyle>
          <a:p>
            <a:endParaRPr lang="en-US" dirty="0"/>
          </a:p>
        </p:txBody>
      </p:sp>
    </p:spTree>
    <p:extLst>
      <p:ext uri="{BB962C8B-B14F-4D97-AF65-F5344CB8AC3E}">
        <p14:creationId xmlns:p14="http://schemas.microsoft.com/office/powerpoint/2010/main" xmlns="" val="2028154872"/>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cstate="print"/>
          <a:srcRect/>
          <a:stretch>
            <a:fillRect/>
          </a:stretch>
        </p:blipFill>
        <p:spPr bwMode="auto">
          <a:xfrm>
            <a:off x="7172325" y="127000"/>
            <a:ext cx="1646238" cy="1027113"/>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title"/>
          </p:nvPr>
        </p:nvSpPr>
        <p:spPr>
          <a:xfrm>
            <a:off x="457200" y="274638"/>
            <a:ext cx="6669314" cy="1143000"/>
          </a:xfrm>
        </p:spPr>
        <p:txBody>
          <a:bodyPr/>
          <a:lstStyle/>
          <a:p>
            <a:r>
              <a:rPr lang="en-US" dirty="0" smtClean="0"/>
              <a:t>Click to edit Master title style</a:t>
            </a:r>
            <a:endParaRPr lang="en-US" dirty="0"/>
          </a:p>
        </p:txBody>
      </p:sp>
      <p:sp>
        <p:nvSpPr>
          <p:cNvPr id="5" name="Slide Number Placeholder 5"/>
          <p:cNvSpPr>
            <a:spLocks noGrp="1"/>
          </p:cNvSpPr>
          <p:nvPr>
            <p:ph type="sldNum" sz="quarter" idx="10"/>
          </p:nvPr>
        </p:nvSpPr>
        <p:spPr>
          <a:xfrm>
            <a:off x="8132763" y="6321425"/>
            <a:ext cx="641350" cy="365125"/>
          </a:xfrm>
        </p:spPr>
        <p:txBody>
          <a:bodyPr/>
          <a:lstStyle>
            <a:lvl1pPr defTabSz="914400">
              <a:defRPr/>
            </a:lvl1pPr>
          </a:lstStyle>
          <a:p>
            <a:pPr>
              <a:defRPr/>
            </a:pPr>
            <a:fld id="{9007A998-42FF-4FE5-A007-D7EFF4D03C67}"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2-Up Landscape with Captions">
    <p:spTree>
      <p:nvGrpSpPr>
        <p:cNvPr id="1" name=""/>
        <p:cNvGrpSpPr/>
        <p:nvPr/>
      </p:nvGrpSpPr>
      <p:grpSpPr>
        <a:xfrm>
          <a:off x="0" y="0"/>
          <a:ext cx="0" cy="0"/>
          <a:chOff x="0" y="0"/>
          <a:chExt cx="0" cy="0"/>
        </a:xfrm>
      </p:grpSpPr>
      <p:sp>
        <p:nvSpPr>
          <p:cNvPr id="23" name="Rectangle 7"/>
          <p:cNvSpPr>
            <a:spLocks noGrp="1" noChangeAspect="1"/>
          </p:cNvSpPr>
          <p:nvPr>
            <p:ph type="pic" sz="quarter" idx="13"/>
          </p:nvPr>
        </p:nvSpPr>
        <p:spPr>
          <a:xfrm>
            <a:off x="4648200" y="1676400"/>
            <a:ext cx="4038600" cy="3028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25" name="Rectangle 7"/>
          <p:cNvSpPr>
            <a:spLocks noGrp="1" noChangeAspect="1"/>
          </p:cNvSpPr>
          <p:nvPr>
            <p:ph type="pic" sz="quarter" idx="14"/>
          </p:nvPr>
        </p:nvSpPr>
        <p:spPr>
          <a:xfrm>
            <a:off x="457200" y="1676400"/>
            <a:ext cx="4038600" cy="3028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8" name="Rectangle 7"/>
          <p:cNvSpPr>
            <a:spLocks noGrp="1"/>
          </p:cNvSpPr>
          <p:nvPr>
            <p:ph type="body" sz="quarter" idx="16" hasCustomPrompt="1"/>
          </p:nvPr>
        </p:nvSpPr>
        <p:spPr>
          <a:xfrm>
            <a:off x="457200" y="4857750"/>
            <a:ext cx="4038600" cy="1238250"/>
          </a:xfrm>
        </p:spPr>
        <p:txBody>
          <a:bodyPr rIns="9144"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19" name="Rectangle 7"/>
          <p:cNvSpPr>
            <a:spLocks noGrp="1"/>
          </p:cNvSpPr>
          <p:nvPr>
            <p:ph type="body" sz="quarter" idx="17" hasCustomPrompt="1"/>
          </p:nvPr>
        </p:nvSpPr>
        <p:spPr>
          <a:xfrm>
            <a:off x="4648200" y="4857750"/>
            <a:ext cx="4038600" cy="1238250"/>
          </a:xfrm>
        </p:spPr>
        <p:txBody>
          <a:bodyPr rIns="9144"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6" name="Rectangle 5"/>
          <p:cNvSpPr>
            <a:spLocks noGrp="1"/>
          </p:cNvSpPr>
          <p:nvPr>
            <p:ph type="dt" sz="half" idx="18"/>
          </p:nvPr>
        </p:nvSpPr>
        <p:spPr/>
        <p:txBody>
          <a:bodyPr/>
          <a:lstStyle>
            <a:extLst/>
          </a:lstStyle>
          <a:p>
            <a:fld id="{9A72C991-0D43-40B1-8E58-2FDF6AF3B0BB}" type="datetime1">
              <a:rPr lang="en-US" sz="1200" smtClean="0">
                <a:solidFill>
                  <a:schemeClr val="tx2"/>
                </a:solidFill>
              </a:rPr>
              <a:pPr/>
              <a:t>12/5/2014</a:t>
            </a:fld>
            <a:endParaRPr lang="en-US" dirty="0"/>
          </a:p>
        </p:txBody>
      </p:sp>
      <p:sp>
        <p:nvSpPr>
          <p:cNvPr id="7" name="Rectangle 6"/>
          <p:cNvSpPr>
            <a:spLocks noGrp="1"/>
          </p:cNvSpPr>
          <p:nvPr>
            <p:ph type="sldNum" sz="quarter" idx="19"/>
          </p:nvPr>
        </p:nvSpPr>
        <p:spPr/>
        <p:txBody>
          <a:bodyPr/>
          <a:lstStyle>
            <a:extLst/>
          </a:lstStyle>
          <a:p>
            <a:pPr algn="r"/>
            <a:fld id="{F99EC173-99AE-4773-AB25-02E469A13EAE}" type="slidenum">
              <a:rPr lang="en-US" sz="1200" smtClean="0">
                <a:solidFill>
                  <a:schemeClr val="tx2"/>
                </a:solidFill>
              </a:rPr>
              <a:pPr algn="r"/>
              <a:t>‹#›</a:t>
            </a:fld>
            <a:endParaRPr lang="en-US" dirty="0"/>
          </a:p>
        </p:txBody>
      </p:sp>
      <p:sp>
        <p:nvSpPr>
          <p:cNvPr id="9" name="Rectangle 8"/>
          <p:cNvSpPr>
            <a:spLocks noGrp="1"/>
          </p:cNvSpPr>
          <p:nvPr>
            <p:ph type="ftr" sz="quarter" idx="20"/>
          </p:nvPr>
        </p:nvSpPr>
        <p:spPr/>
        <p:txBody>
          <a:bodyPr/>
          <a:lstStyle>
            <a:extLst/>
          </a:lstStyle>
          <a:p>
            <a:endParaRPr lang="en-US" dirty="0"/>
          </a:p>
        </p:txBody>
      </p:sp>
    </p:spTree>
    <p:extLst>
      <p:ext uri="{BB962C8B-B14F-4D97-AF65-F5344CB8AC3E}">
        <p14:creationId xmlns:p14="http://schemas.microsoft.com/office/powerpoint/2010/main" xmlns="" val="2639708769"/>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ColTx">
  <p:cSld name="Portrait with Caption">
    <p:spTree>
      <p:nvGrpSpPr>
        <p:cNvPr id="1" name=""/>
        <p:cNvGrpSpPr/>
        <p:nvPr/>
      </p:nvGrpSpPr>
      <p:grpSpPr>
        <a:xfrm>
          <a:off x="0" y="0"/>
          <a:ext cx="0" cy="0"/>
          <a:chOff x="0" y="0"/>
          <a:chExt cx="0" cy="0"/>
        </a:xfrm>
      </p:grpSpPr>
      <p:sp>
        <p:nvSpPr>
          <p:cNvPr id="11" name="Rectangle 8"/>
          <p:cNvSpPr>
            <a:spLocks noGrp="1"/>
          </p:cNvSpPr>
          <p:nvPr>
            <p:ph type="pic" sz="quarter" idx="10"/>
          </p:nvPr>
        </p:nvSpPr>
        <p:spPr>
          <a:xfrm>
            <a:off x="419375" y="233241"/>
            <a:ext cx="4640305" cy="61722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FontTx/>
              <a:buNone/>
            </a:pPr>
            <a:r>
              <a:rPr lang="en-US" i="0" smtClean="0"/>
              <a:t>Click icon to add picture</a:t>
            </a:r>
            <a:endParaRPr lang="en-US" i="0" dirty="0"/>
          </a:p>
        </p:txBody>
      </p:sp>
      <p:sp>
        <p:nvSpPr>
          <p:cNvPr id="13" name="Rectangle 6"/>
          <p:cNvSpPr>
            <a:spLocks noGrp="1"/>
          </p:cNvSpPr>
          <p:nvPr>
            <p:ph type="body" sz="quarter" idx="11" hasCustomPrompt="1"/>
          </p:nvPr>
        </p:nvSpPr>
        <p:spPr>
          <a:xfrm>
            <a:off x="5257800" y="3048000"/>
            <a:ext cx="3505200" cy="3352800"/>
          </a:xfrm>
        </p:spPr>
        <p:txBody>
          <a:bodyPr tIns="91440" bIns="91440" anchor="b" anchorCtr="0">
            <a:noAutofit/>
          </a:bodyPr>
          <a:lstStyle>
            <a:lvl1pPr marL="0" marR="0" indent="0" algn="l" rtl="0" latinLnBrk="0">
              <a:spcBef>
                <a:spcPct val="20000"/>
              </a:spcBef>
              <a:buFontTx/>
              <a:buNone/>
              <a:defRPr sz="1800" i="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4" name="Rectangle 3"/>
          <p:cNvSpPr>
            <a:spLocks noGrp="1"/>
          </p:cNvSpPr>
          <p:nvPr>
            <p:ph type="dt" sz="half" idx="12"/>
          </p:nvPr>
        </p:nvSpPr>
        <p:spPr/>
        <p:txBody>
          <a:bodyPr/>
          <a:lstStyle>
            <a:extLst/>
          </a:lstStyle>
          <a:p>
            <a:fld id="{65E96D31-E074-4288-82DC-5DF2EFA7690E}" type="datetime1">
              <a:rPr lang="en-US" sz="1200" smtClean="0">
                <a:solidFill>
                  <a:schemeClr val="tx2"/>
                </a:solidFill>
              </a:rPr>
              <a:pPr/>
              <a:t>12/5/2014</a:t>
            </a:fld>
            <a:endParaRPr lang="en-US" dirty="0"/>
          </a:p>
        </p:txBody>
      </p:sp>
      <p:sp>
        <p:nvSpPr>
          <p:cNvPr id="5" name="Rectangle 4"/>
          <p:cNvSpPr>
            <a:spLocks noGrp="1"/>
          </p:cNvSpPr>
          <p:nvPr>
            <p:ph type="sldNum" sz="quarter" idx="13"/>
          </p:nvPr>
        </p:nvSpPr>
        <p:spPr/>
        <p:txBody>
          <a:bodyPr/>
          <a:lstStyle>
            <a:extLst/>
          </a:lstStyle>
          <a:p>
            <a:pPr algn="r"/>
            <a:fld id="{F99EC173-99AE-4773-AB25-02E469A13EAE}" type="slidenum">
              <a:rPr lang="en-US" sz="1200" smtClean="0">
                <a:solidFill>
                  <a:schemeClr val="tx2"/>
                </a:solidFill>
              </a:rPr>
              <a:pPr algn="r"/>
              <a:t>‹#›</a:t>
            </a:fld>
            <a:endParaRPr lang="en-US" dirty="0"/>
          </a:p>
        </p:txBody>
      </p:sp>
      <p:sp>
        <p:nvSpPr>
          <p:cNvPr id="6" name="Rectangle 5"/>
          <p:cNvSpPr>
            <a:spLocks noGrp="1"/>
          </p:cNvSpPr>
          <p:nvPr>
            <p:ph type="ftr" sz="quarter" idx="14"/>
          </p:nvPr>
        </p:nvSpPr>
        <p:spPr/>
        <p:txBody>
          <a:bodyPr/>
          <a:lstStyle>
            <a:extLst/>
          </a:lstStyle>
          <a:p>
            <a:endParaRPr lang="en-US" dirty="0"/>
          </a:p>
        </p:txBody>
      </p:sp>
    </p:spTree>
    <p:extLst>
      <p:ext uri="{BB962C8B-B14F-4D97-AF65-F5344CB8AC3E}">
        <p14:creationId xmlns:p14="http://schemas.microsoft.com/office/powerpoint/2010/main" xmlns="" val="284450201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29B386-C765-41CD-9A76-A7BFEB0FCDD3}" type="datetimeFigureOut">
              <a:rPr lang="en-US" smtClean="0"/>
              <a:pPr/>
              <a:t>12/5/2014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F78F3-6D82-427F-ADC0-B108A924573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29B386-C765-41CD-9A76-A7BFEB0FCDD3}" type="datetimeFigureOut">
              <a:rPr lang="en-US" smtClean="0"/>
              <a:pPr/>
              <a:t>12/5/2014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F78F3-6D82-427F-ADC0-B108A924573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229B386-C765-41CD-9A76-A7BFEB0FCDD3}" type="datetimeFigureOut">
              <a:rPr lang="en-US" smtClean="0"/>
              <a:pPr/>
              <a:t>12/5/2014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7F78F3-6D82-427F-ADC0-B108A924573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229B386-C765-41CD-9A76-A7BFEB0FCDD3}" type="datetimeFigureOut">
              <a:rPr lang="en-US" smtClean="0"/>
              <a:pPr/>
              <a:t>12/5/2014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7F78F3-6D82-427F-ADC0-B108A924573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229B386-C765-41CD-9A76-A7BFEB0FCDD3}" type="datetimeFigureOut">
              <a:rPr lang="en-US" smtClean="0"/>
              <a:pPr/>
              <a:t>12/5/2014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7F78F3-6D82-427F-ADC0-B108A924573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29B386-C765-41CD-9A76-A7BFEB0FCDD3}" type="datetimeFigureOut">
              <a:rPr lang="en-US" smtClean="0"/>
              <a:pPr/>
              <a:t>12/5/2014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7F78F3-6D82-427F-ADC0-B108A924573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29B386-C765-41CD-9A76-A7BFEB0FCDD3}" type="datetimeFigureOut">
              <a:rPr lang="en-US" smtClean="0"/>
              <a:pPr/>
              <a:t>12/5/2014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7F78F3-6D82-427F-ADC0-B108A924573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29B386-C765-41CD-9A76-A7BFEB0FCDD3}" type="datetimeFigureOut">
              <a:rPr lang="en-US" smtClean="0"/>
              <a:pPr/>
              <a:t>12/5/2014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7F78F3-6D82-427F-ADC0-B108A924573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1"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29B386-C765-41CD-9A76-A7BFEB0FCDD3}" type="datetimeFigureOut">
              <a:rPr lang="en-US" smtClean="0"/>
              <a:pPr/>
              <a:t>12/5/2014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7F78F3-6D82-427F-ADC0-B108A924573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www.oehha.ca.gov/" TargetMode="External"/><Relationship Id="rId1" Type="http://schemas.openxmlformats.org/officeDocument/2006/relationships/slideLayout" Target="../slideLayouts/slideLayout13.xml"/><Relationship Id="rId5" Type="http://schemas.openxmlformats.org/officeDocument/2006/relationships/image" Target="../media/image31.jpeg"/><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5.xml"/><Relationship Id="rId4" Type="http://schemas.openxmlformats.org/officeDocument/2006/relationships/image" Target="../media/image36.jpeg"/></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6.xml"/><Relationship Id="rId4" Type="http://schemas.openxmlformats.org/officeDocument/2006/relationships/image" Target="../media/image40.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16.xml"/><Relationship Id="rId5" Type="http://schemas.openxmlformats.org/officeDocument/2006/relationships/image" Target="../media/image48.jpeg"/><Relationship Id="rId4" Type="http://schemas.openxmlformats.org/officeDocument/2006/relationships/image" Target="../media/image47.gif"/></Relationships>
</file>

<file path=ppt/slides/_rels/slide3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4.xml"/><Relationship Id="rId1" Type="http://schemas.openxmlformats.org/officeDocument/2006/relationships/slideLayout" Target="../slideLayouts/slideLayout17.xml"/><Relationship Id="rId4" Type="http://schemas.openxmlformats.org/officeDocument/2006/relationships/image" Target="../media/image51.png"/></Relationships>
</file>

<file path=ppt/slides/_rels/slide3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4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7.xml"/><Relationship Id="rId1" Type="http://schemas.openxmlformats.org/officeDocument/2006/relationships/slideLayout" Target="../slideLayouts/slideLayout17.xml"/><Relationship Id="rId4" Type="http://schemas.openxmlformats.org/officeDocument/2006/relationships/image" Target="../media/image58.jpeg"/></Relationships>
</file>

<file path=ppt/slides/_rels/slide44.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13.xml"/><Relationship Id="rId5" Type="http://schemas.openxmlformats.org/officeDocument/2006/relationships/image" Target="../media/image63.jpeg"/><Relationship Id="rId4" Type="http://schemas.openxmlformats.org/officeDocument/2006/relationships/image" Target="../media/image62.jpeg"/></Relationships>
</file>

<file path=ppt/slides/_rels/slide48.xml.rels><?xml version="1.0" encoding="UTF-8" standalone="yes"?>
<Relationships xmlns="http://schemas.openxmlformats.org/package/2006/relationships"><Relationship Id="rId2" Type="http://schemas.openxmlformats.org/officeDocument/2006/relationships/image" Target="../media/image64.gif"/><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8" Type="http://schemas.openxmlformats.org/officeDocument/2006/relationships/hyperlink" Target="http://www.saferproducts.gov/" TargetMode="External"/><Relationship Id="rId3" Type="http://schemas.openxmlformats.org/officeDocument/2006/relationships/hyperlink" Target="http://oehha.ca.gov/" TargetMode="External"/><Relationship Id="rId7" Type="http://schemas.openxmlformats.org/officeDocument/2006/relationships/hyperlink" Target="http://www.cpsc.gov/" TargetMode="External"/><Relationship Id="rId12" Type="http://schemas.openxmlformats.org/officeDocument/2006/relationships/hyperlink" Target="mailto:TimB@ppai.org" TargetMode="External"/><Relationship Id="rId2" Type="http://schemas.openxmlformats.org/officeDocument/2006/relationships/hyperlink" Target="http://www.ppai.org/" TargetMode="External"/><Relationship Id="rId1" Type="http://schemas.openxmlformats.org/officeDocument/2006/relationships/slideLayout" Target="../slideLayouts/slideLayout8.xml"/><Relationship Id="rId6" Type="http://schemas.openxmlformats.org/officeDocument/2006/relationships/hyperlink" Target="http://www.ilga.gov/legislation/ilcs/ilcs3.asp?ActID=1523&amp;ChapterID=35" TargetMode="External"/><Relationship Id="rId11" Type="http://schemas.openxmlformats.org/officeDocument/2006/relationships/hyperlink" Target="mailto:AnneL@ppai.org" TargetMode="External"/><Relationship Id="rId5" Type="http://schemas.openxmlformats.org/officeDocument/2006/relationships/hyperlink" Target="http://www.ecy.wa.gov/programs/swfa/cspa/" TargetMode="External"/><Relationship Id="rId10" Type="http://schemas.openxmlformats.org/officeDocument/2006/relationships/hyperlink" Target="http://www.ul.com/global/por/pages/businesses/verificationservices/businesssegments/consumerproducts/" TargetMode="External"/><Relationship Id="rId4" Type="http://schemas.openxmlformats.org/officeDocument/2006/relationships/hyperlink" Target="http://www.dtsc.ca.gov/SCP/index.cfm" TargetMode="External"/><Relationship Id="rId9" Type="http://schemas.openxmlformats.org/officeDocument/2006/relationships/hyperlink" Target="http://www.recalls.gov/"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3.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66900" y="3124200"/>
            <a:ext cx="5410200" cy="1676400"/>
          </a:xfrm>
        </p:spPr>
        <p:txBody>
          <a:bodyPr>
            <a:noAutofit/>
          </a:bodyPr>
          <a:lstStyle/>
          <a:p>
            <a:pPr>
              <a:spcBef>
                <a:spcPts val="0"/>
              </a:spcBef>
            </a:pPr>
            <a:r>
              <a:rPr lang="en-US" sz="4000" b="1"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mj-lt"/>
              </a:rPr>
              <a:t>CAL PROP 65</a:t>
            </a:r>
          </a:p>
          <a:p>
            <a:pPr>
              <a:spcBef>
                <a:spcPts val="0"/>
              </a:spcBef>
            </a:pPr>
            <a:r>
              <a:rPr lang="en-US" sz="2400" b="1"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mj-lt"/>
              </a:rPr>
              <a:t>and</a:t>
            </a:r>
          </a:p>
          <a:p>
            <a:pPr>
              <a:spcBef>
                <a:spcPts val="0"/>
              </a:spcBef>
            </a:pPr>
            <a:r>
              <a:rPr lang="en-US" b="1"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mj-lt"/>
              </a:rPr>
              <a:t>Other State Regulations</a:t>
            </a:r>
            <a:endParaRPr lang="en-US"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mj-lt"/>
            </a:endParaRPr>
          </a:p>
        </p:txBody>
      </p:sp>
      <p:pic>
        <p:nvPicPr>
          <p:cNvPr id="7" name="Picture 2" descr="california-prop-65"/>
          <p:cNvPicPr preferRelativeResize="0">
            <a:picLocks noChangeArrowheads="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3124200" y="762000"/>
            <a:ext cx="2895600" cy="223837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267200" y="3733800"/>
            <a:ext cx="12597936" cy="369332"/>
          </a:xfrm>
          <a:prstGeom prst="rect">
            <a:avLst/>
          </a:prstGeom>
          <a:noFill/>
        </p:spPr>
        <p:txBody>
          <a:bodyPr wrap="none" rtlCol="0">
            <a:spAutoFit/>
          </a:bodyPr>
          <a:lstStyle/>
          <a:p>
            <a:r>
              <a:rPr lang="en-US" dirty="0" smtClean="0"/>
              <a:t>&lt;</a:t>
            </a:r>
            <a:r>
              <a:rPr lang="en-US" dirty="0" err="1" smtClean="0"/>
              <a:t>iframe</a:t>
            </a:r>
            <a:r>
              <a:rPr lang="en-US" dirty="0" smtClean="0"/>
              <a:t> width="560" height="315" </a:t>
            </a:r>
            <a:r>
              <a:rPr lang="en-US" dirty="0" err="1" smtClean="0"/>
              <a:t>src</a:t>
            </a:r>
            <a:r>
              <a:rPr lang="en-US" dirty="0" smtClean="0"/>
              <a:t>="//www.youtube.com/embed/MgMyV7QwKYU" </a:t>
            </a:r>
            <a:r>
              <a:rPr lang="en-US" dirty="0" err="1" smtClean="0"/>
              <a:t>frameborder</a:t>
            </a:r>
            <a:r>
              <a:rPr lang="en-US" dirty="0" smtClean="0"/>
              <a:t>="0" </a:t>
            </a:r>
            <a:r>
              <a:rPr lang="en-US" dirty="0" err="1" smtClean="0"/>
              <a:t>allowfullscreen</a:t>
            </a:r>
            <a:r>
              <a:rPr lang="en-US" dirty="0" smtClean="0"/>
              <a:t>&gt;&lt;/</a:t>
            </a:r>
            <a:r>
              <a:rPr lang="en-US" dirty="0" err="1" smtClean="0"/>
              <a:t>iframe</a:t>
            </a:r>
            <a:r>
              <a:rPr lang="en-US" dirty="0" smtClean="0"/>
              <a:t>&gt;</a:t>
            </a:r>
            <a:endParaRPr lang="en-US" dirty="0"/>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495800" y="2057400"/>
            <a:ext cx="4038600" cy="2057400"/>
          </a:xfrm>
        </p:spPr>
        <p:txBody>
          <a:bodyPr/>
          <a:lstStyle/>
          <a:p>
            <a:pPr algn="ctr"/>
            <a:r>
              <a:rPr lang="en-US" sz="2400" dirty="0" smtClean="0">
                <a:latin typeface="Segoe UI" panose="020B0502040204020203" pitchFamily="34" charset="0"/>
                <a:ea typeface="Segoe UI" panose="020B0502040204020203" pitchFamily="34" charset="0"/>
                <a:cs typeface="Segoe UI" panose="020B0502040204020203" pitchFamily="34" charset="0"/>
              </a:rPr>
              <a:t>If your company </a:t>
            </a:r>
            <a:r>
              <a:rPr lang="en-US" sz="2400" dirty="0" smtClean="0">
                <a:solidFill>
                  <a:srgbClr val="0070C0"/>
                </a:solidFill>
                <a:latin typeface="Segoe UI Semibold" panose="020B0702040204020203" pitchFamily="34" charset="0"/>
              </a:rPr>
              <a:t>has </a:t>
            </a:r>
            <a:r>
              <a:rPr lang="en-US" sz="2400" u="sng" dirty="0" smtClean="0">
                <a:solidFill>
                  <a:srgbClr val="C00000"/>
                </a:solidFill>
                <a:latin typeface="Segoe UI Semibold" panose="020B0702040204020203" pitchFamily="34" charset="0"/>
              </a:rPr>
              <a:t>less</a:t>
            </a:r>
            <a:r>
              <a:rPr lang="en-US" sz="2400" dirty="0" smtClean="0">
                <a:solidFill>
                  <a:srgbClr val="0070C0"/>
                </a:solidFill>
                <a:latin typeface="Segoe UI Semibold" panose="020B0702040204020203" pitchFamily="34" charset="0"/>
              </a:rPr>
              <a:t> than 10 employees</a:t>
            </a:r>
            <a:r>
              <a:rPr lang="en-US" sz="2400" dirty="0" smtClean="0">
                <a:latin typeface="Segoe UI Semibold" panose="020B0702040204020203" pitchFamily="34" charset="0"/>
              </a:rPr>
              <a:t> </a:t>
            </a:r>
            <a:r>
              <a:rPr lang="en-US" sz="2400" dirty="0" smtClean="0">
                <a:latin typeface="Segoe UI" panose="020B0502040204020203" pitchFamily="34" charset="0"/>
                <a:ea typeface="Segoe UI" panose="020B0502040204020203" pitchFamily="34" charset="0"/>
                <a:cs typeface="Segoe UI" panose="020B0502040204020203" pitchFamily="34" charset="0"/>
              </a:rPr>
              <a:t>(including part-time), it is exempt from warning requirements;  recent amendment clarified this to apply to non-California companies too</a:t>
            </a:r>
            <a:endParaRPr lang="en-US" sz="2400" dirty="0">
              <a:latin typeface="Segoe UI" panose="020B0502040204020203" pitchFamily="34" charset="0"/>
              <a:ea typeface="Segoe UI" panose="020B0502040204020203" pitchFamily="34" charset="0"/>
              <a:cs typeface="Segoe UI" panose="020B0502040204020203" pitchFamily="34" charset="0"/>
            </a:endParaRPr>
          </a:p>
        </p:txBody>
      </p:sp>
      <p:sp>
        <p:nvSpPr>
          <p:cNvPr id="6" name="TextBox 5"/>
          <p:cNvSpPr txBox="1"/>
          <p:nvPr/>
        </p:nvSpPr>
        <p:spPr>
          <a:xfrm>
            <a:off x="1676400" y="609600"/>
            <a:ext cx="5638800" cy="523220"/>
          </a:xfrm>
          <a:prstGeom prst="rect">
            <a:avLst/>
          </a:prstGeom>
          <a:noFill/>
        </p:spPr>
        <p:txBody>
          <a:bodyPr wrap="square" rtlCol="0">
            <a:spAutoFit/>
          </a:bodyPr>
          <a:lstStyle/>
          <a:p>
            <a:pPr algn="ctr"/>
            <a:r>
              <a:rPr lang="en-US" sz="2800" b="1" u="sng" dirty="0" smtClean="0">
                <a:latin typeface="Segoe UI" pitchFamily="34" charset="0"/>
                <a:ea typeface="Segoe UI" pitchFamily="34" charset="0"/>
                <a:cs typeface="Segoe UI" pitchFamily="34" charset="0"/>
              </a:rPr>
              <a:t>Exemptions under Cal Prop 65</a:t>
            </a:r>
            <a:endParaRPr lang="en-US" sz="2800" b="1" u="sng" dirty="0">
              <a:latin typeface="Segoe UI" pitchFamily="34" charset="0"/>
              <a:ea typeface="Segoe UI" pitchFamily="34" charset="0"/>
              <a:cs typeface="Segoe UI" pitchFamily="34" charset="0"/>
            </a:endParaRPr>
          </a:p>
        </p:txBody>
      </p:sp>
      <p:pic>
        <p:nvPicPr>
          <p:cNvPr id="6146" name="Picture 2" descr="https://encrypted-tbn2.gstatic.com/images?q=tbn:ANd9GcT6hwm_ln5ZNSLGpnCgL8JZLlpEGFQKXbuTaV1m-eHv1oUG2zpC"/>
          <p:cNvPicPr>
            <a:picLocks noGrp="1" noChangeAspect="1" noChangeArrowheads="1"/>
          </p:cNvPicPr>
          <p:nvPr>
            <p:ph type="pic" sz="quarter" idx="11"/>
          </p:nvPr>
        </p:nvPicPr>
        <p:blipFill>
          <a:blip r:embed="rId2" cstate="print">
            <a:extLst>
              <a:ext uri="{28A0092B-C50C-407E-A947-70E740481C1C}">
                <a14:useLocalDpi xmlns:a14="http://schemas.microsoft.com/office/drawing/2010/main" xmlns="" val="0"/>
              </a:ext>
            </a:extLst>
          </a:blip>
          <a:srcRect l="7667" r="7667"/>
          <a:stretch>
            <a:fillRect/>
          </a:stretch>
        </p:blipFill>
        <p:spPr bwMode="auto">
          <a:xfrm>
            <a:off x="1066800" y="2362200"/>
            <a:ext cx="2971800" cy="211328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8962880"/>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a:xfrm>
            <a:off x="838200" y="1905000"/>
            <a:ext cx="4038600" cy="2133600"/>
          </a:xfrm>
        </p:spPr>
        <p:txBody>
          <a:bodyPr/>
          <a:lstStyle/>
          <a:p>
            <a:pPr algn="ctr"/>
            <a:r>
              <a:rPr lang="en-US" sz="2400" dirty="0" smtClean="0">
                <a:solidFill>
                  <a:srgbClr val="0070C0"/>
                </a:solidFill>
                <a:latin typeface="Segoe UI" pitchFamily="34" charset="0"/>
                <a:ea typeface="Segoe UI" pitchFamily="34" charset="0"/>
                <a:cs typeface="Segoe UI" pitchFamily="34" charset="0"/>
              </a:rPr>
              <a:t>Safe </a:t>
            </a:r>
            <a:r>
              <a:rPr lang="en-US" sz="2400" dirty="0">
                <a:solidFill>
                  <a:srgbClr val="0070C0"/>
                </a:solidFill>
                <a:latin typeface="Segoe UI" pitchFamily="34" charset="0"/>
                <a:ea typeface="Segoe UI" pitchFamily="34" charset="0"/>
                <a:cs typeface="Segoe UI" pitchFamily="34" charset="0"/>
              </a:rPr>
              <a:t>harbor </a:t>
            </a:r>
            <a:r>
              <a:rPr lang="en-US" sz="2400" dirty="0" smtClean="0">
                <a:solidFill>
                  <a:srgbClr val="0070C0"/>
                </a:solidFill>
                <a:latin typeface="Segoe UI" pitchFamily="34" charset="0"/>
                <a:ea typeface="Segoe UI" pitchFamily="34" charset="0"/>
                <a:cs typeface="Segoe UI" pitchFamily="34" charset="0"/>
              </a:rPr>
              <a:t>levels </a:t>
            </a:r>
            <a:r>
              <a:rPr lang="en-US" sz="2400" dirty="0" smtClean="0">
                <a:latin typeface="Segoe UI" pitchFamily="34" charset="0"/>
                <a:ea typeface="Segoe UI" pitchFamily="34" charset="0"/>
                <a:cs typeface="Segoe UI" pitchFamily="34" charset="0"/>
              </a:rPr>
              <a:t>have been established for many Prop 65 listed chemicals.  Exempt if:</a:t>
            </a:r>
          </a:p>
          <a:p>
            <a:pPr marL="171450" indent="-171450" algn="ctr">
              <a:buFont typeface="Arial" panose="020B0604020202020204" pitchFamily="34" charset="0"/>
              <a:buChar char="•"/>
            </a:pPr>
            <a:r>
              <a:rPr lang="en-US" sz="2400" dirty="0" smtClean="0">
                <a:solidFill>
                  <a:srgbClr val="0070C0"/>
                </a:solidFill>
                <a:latin typeface="Segoe UI" pitchFamily="34" charset="0"/>
                <a:ea typeface="Segoe UI" pitchFamily="34" charset="0"/>
                <a:cs typeface="Segoe UI" pitchFamily="34" charset="0"/>
              </a:rPr>
              <a:t>No </a:t>
            </a:r>
            <a:r>
              <a:rPr lang="en-US" sz="2400" dirty="0">
                <a:solidFill>
                  <a:srgbClr val="0070C0"/>
                </a:solidFill>
                <a:latin typeface="Segoe UI" pitchFamily="34" charset="0"/>
                <a:ea typeface="Segoe UI" pitchFamily="34" charset="0"/>
                <a:cs typeface="Segoe UI" pitchFamily="34" charset="0"/>
              </a:rPr>
              <a:t>Significant Risk Levels (NSRLs)</a:t>
            </a:r>
            <a:r>
              <a:rPr lang="en-US" sz="2400" dirty="0">
                <a:latin typeface="Segoe UI" pitchFamily="34" charset="0"/>
                <a:ea typeface="Segoe UI" pitchFamily="34" charset="0"/>
                <a:cs typeface="Segoe UI" pitchFamily="34" charset="0"/>
              </a:rPr>
              <a:t> for cancer-causing </a:t>
            </a:r>
            <a:r>
              <a:rPr lang="en-US" sz="2400" dirty="0" smtClean="0">
                <a:latin typeface="Segoe UI" pitchFamily="34" charset="0"/>
                <a:ea typeface="Segoe UI" pitchFamily="34" charset="0"/>
                <a:cs typeface="Segoe UI" pitchFamily="34" charset="0"/>
              </a:rPr>
              <a:t>chemicals; </a:t>
            </a:r>
            <a:r>
              <a:rPr lang="en-US" sz="2400" dirty="0">
                <a:latin typeface="Segoe UI" pitchFamily="34" charset="0"/>
                <a:ea typeface="Segoe UI" pitchFamily="34" charset="0"/>
                <a:cs typeface="Segoe UI" pitchFamily="34" charset="0"/>
              </a:rPr>
              <a:t>and </a:t>
            </a:r>
            <a:endParaRPr lang="en-US" sz="2400" dirty="0" smtClean="0">
              <a:latin typeface="Segoe UI" pitchFamily="34" charset="0"/>
              <a:ea typeface="Segoe UI" pitchFamily="34" charset="0"/>
              <a:cs typeface="Segoe UI" pitchFamily="34" charset="0"/>
            </a:endParaRPr>
          </a:p>
          <a:p>
            <a:pPr marL="171450" indent="-171450" algn="ctr">
              <a:buFont typeface="Arial" panose="020B0604020202020204" pitchFamily="34" charset="0"/>
              <a:buChar char="•"/>
            </a:pPr>
            <a:r>
              <a:rPr lang="en-US" sz="2400" dirty="0" smtClean="0">
                <a:solidFill>
                  <a:srgbClr val="0070C0"/>
                </a:solidFill>
                <a:latin typeface="Segoe UI" pitchFamily="34" charset="0"/>
                <a:ea typeface="Segoe UI" pitchFamily="34" charset="0"/>
                <a:cs typeface="Segoe UI" pitchFamily="34" charset="0"/>
              </a:rPr>
              <a:t>Maximum </a:t>
            </a:r>
            <a:r>
              <a:rPr lang="en-US" sz="2400" dirty="0">
                <a:solidFill>
                  <a:srgbClr val="0070C0"/>
                </a:solidFill>
                <a:latin typeface="Segoe UI" pitchFamily="34" charset="0"/>
                <a:ea typeface="Segoe UI" pitchFamily="34" charset="0"/>
                <a:cs typeface="Segoe UI" pitchFamily="34" charset="0"/>
              </a:rPr>
              <a:t>Allowable Dose Levels (MADLs) </a:t>
            </a:r>
            <a:r>
              <a:rPr lang="en-US" sz="2400" dirty="0">
                <a:latin typeface="Segoe UI" pitchFamily="34" charset="0"/>
                <a:ea typeface="Segoe UI" pitchFamily="34" charset="0"/>
                <a:cs typeface="Segoe UI" pitchFamily="34" charset="0"/>
              </a:rPr>
              <a:t>for chemicals causing reproductive </a:t>
            </a:r>
            <a:r>
              <a:rPr lang="en-US" sz="2400" dirty="0" smtClean="0">
                <a:latin typeface="Segoe UI" pitchFamily="34" charset="0"/>
                <a:ea typeface="Segoe UI" pitchFamily="34" charset="0"/>
                <a:cs typeface="Segoe UI" pitchFamily="34" charset="0"/>
              </a:rPr>
              <a:t>toxicity are not exceeded</a:t>
            </a:r>
          </a:p>
          <a:p>
            <a:r>
              <a:rPr lang="en-US" sz="2400" dirty="0" smtClean="0">
                <a:latin typeface="Segoe UI Semibold" panose="020B0702040204020203" pitchFamily="34" charset="0"/>
              </a:rPr>
              <a:t> </a:t>
            </a:r>
            <a:endParaRPr lang="en-US" sz="2400" i="1" dirty="0">
              <a:solidFill>
                <a:srgbClr val="0070C0"/>
              </a:solidFill>
              <a:latin typeface="Segoe UI Semibold" panose="020B0702040204020203" pitchFamily="34" charset="0"/>
            </a:endParaRPr>
          </a:p>
        </p:txBody>
      </p:sp>
      <p:pic>
        <p:nvPicPr>
          <p:cNvPr id="6148" name="Picture 4" descr="http://www.riskmanagementmonitor.com/wp-content/uploads/2013/09/shutterstock_ID-Risk1.jpg"/>
          <p:cNvPicPr>
            <a:picLocks noGrp="1" noChangeAspect="1" noChangeArrowheads="1"/>
          </p:cNvPicPr>
          <p:nvPr>
            <p:ph type="pic" sz="quarter" idx="10"/>
          </p:nvPr>
        </p:nvPicPr>
        <p:blipFill>
          <a:blip r:embed="rId2" cstate="print">
            <a:extLst>
              <a:ext uri="{28A0092B-C50C-407E-A947-70E740481C1C}">
                <a14:useLocalDpi xmlns:a14="http://schemas.microsoft.com/office/drawing/2010/main" xmlns="" val="0"/>
              </a:ext>
            </a:extLst>
          </a:blip>
          <a:srcRect t="3222" b="3222"/>
          <a:stretch>
            <a:fillRect/>
          </a:stretch>
        </p:blipFill>
        <p:spPr bwMode="auto">
          <a:xfrm>
            <a:off x="5410200" y="2895600"/>
            <a:ext cx="3001763" cy="2133600"/>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Box 8"/>
          <p:cNvSpPr txBox="1"/>
          <p:nvPr/>
        </p:nvSpPr>
        <p:spPr>
          <a:xfrm>
            <a:off x="1676400" y="609600"/>
            <a:ext cx="5638800" cy="523220"/>
          </a:xfrm>
          <a:prstGeom prst="rect">
            <a:avLst/>
          </a:prstGeom>
          <a:noFill/>
        </p:spPr>
        <p:txBody>
          <a:bodyPr wrap="square" rtlCol="0">
            <a:spAutoFit/>
          </a:bodyPr>
          <a:lstStyle/>
          <a:p>
            <a:pPr algn="ctr"/>
            <a:r>
              <a:rPr lang="en-US" sz="2800" b="1" u="sng" dirty="0" smtClean="0">
                <a:latin typeface="Segoe UI" pitchFamily="34" charset="0"/>
                <a:ea typeface="Segoe UI" pitchFamily="34" charset="0"/>
                <a:cs typeface="Segoe UI" pitchFamily="34" charset="0"/>
              </a:rPr>
              <a:t>Exemptions under Cal Prop 65</a:t>
            </a:r>
            <a:endParaRPr lang="en-US" sz="2800" b="1" u="sng"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xmlns="" val="218962880"/>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57200" y="381000"/>
            <a:ext cx="8229600" cy="1143000"/>
          </a:xfrm>
        </p:spPr>
        <p:txBody>
          <a:bodyPr/>
          <a:lstStyle/>
          <a:p>
            <a:pPr algn="l"/>
            <a:r>
              <a:rPr lang="en-US" sz="2800" u="sng" dirty="0" smtClean="0">
                <a:latin typeface="Segoe UI Semibold" pitchFamily="34" charset="0"/>
                <a:ea typeface="Geneva"/>
                <a:cs typeface="Geneva"/>
              </a:rPr>
              <a:t>California Proposition 65</a:t>
            </a:r>
            <a:r>
              <a:rPr lang="en-US" sz="2800" b="1" dirty="0" smtClean="0">
                <a:latin typeface="Segoe UI Semibold" pitchFamily="34" charset="0"/>
                <a:ea typeface="Geneva"/>
                <a:cs typeface="Geneva"/>
              </a:rPr>
              <a:t/>
            </a:r>
            <a:br>
              <a:rPr lang="en-US" sz="2800" b="1" dirty="0" smtClean="0">
                <a:latin typeface="Segoe UI Semibold" pitchFamily="34" charset="0"/>
                <a:ea typeface="Geneva"/>
                <a:cs typeface="Geneva"/>
              </a:rPr>
            </a:br>
            <a:r>
              <a:rPr lang="en-US" sz="2800" i="1" dirty="0" smtClean="0">
                <a:latin typeface="Segoe UI Semibold" pitchFamily="34" charset="0"/>
                <a:ea typeface="Geneva"/>
                <a:cs typeface="Geneva"/>
              </a:rPr>
              <a:t>Frequently Targeted Products</a:t>
            </a:r>
            <a:endParaRPr lang="en-US" sz="2800" dirty="0" smtClean="0">
              <a:latin typeface="Segoe UI Semibold" pitchFamily="34" charset="0"/>
              <a:ea typeface="Geneva"/>
              <a:cs typeface="Geneva"/>
            </a:endParaRPr>
          </a:p>
        </p:txBody>
      </p:sp>
      <p:pic>
        <p:nvPicPr>
          <p:cNvPr id="49155" name="Picture 2"/>
          <p:cNvPicPr>
            <a:picLocks noChangeAspect="1" noChangeArrowheads="1"/>
          </p:cNvPicPr>
          <p:nvPr/>
        </p:nvPicPr>
        <p:blipFill>
          <a:blip r:embed="rId3" cstate="print"/>
          <a:srcRect/>
          <a:stretch>
            <a:fillRect/>
          </a:stretch>
        </p:blipFill>
        <p:spPr bwMode="auto">
          <a:xfrm>
            <a:off x="5210175" y="1684338"/>
            <a:ext cx="1182688" cy="1190625"/>
          </a:xfrm>
          <a:prstGeom prst="rect">
            <a:avLst/>
          </a:prstGeom>
          <a:noFill/>
          <a:ln w="9525">
            <a:noFill/>
            <a:miter lim="800000"/>
            <a:headEnd/>
            <a:tailEnd/>
          </a:ln>
          <a:effectLst/>
        </p:spPr>
      </p:pic>
      <p:pic>
        <p:nvPicPr>
          <p:cNvPr id="49156" name="Picture 3"/>
          <p:cNvPicPr>
            <a:picLocks noChangeAspect="1" noChangeArrowheads="1"/>
          </p:cNvPicPr>
          <p:nvPr/>
        </p:nvPicPr>
        <p:blipFill>
          <a:blip r:embed="rId4" cstate="print"/>
          <a:srcRect/>
          <a:stretch>
            <a:fillRect/>
          </a:stretch>
        </p:blipFill>
        <p:spPr bwMode="auto">
          <a:xfrm>
            <a:off x="412750" y="1392238"/>
            <a:ext cx="1600200" cy="1600200"/>
          </a:xfrm>
          <a:prstGeom prst="rect">
            <a:avLst/>
          </a:prstGeom>
          <a:noFill/>
          <a:ln w="9525">
            <a:noFill/>
            <a:miter lim="800000"/>
            <a:headEnd/>
            <a:tailEnd/>
          </a:ln>
          <a:effectLst/>
        </p:spPr>
      </p:pic>
      <p:pic>
        <p:nvPicPr>
          <p:cNvPr id="49157" name="Picture 6"/>
          <p:cNvPicPr>
            <a:picLocks noChangeAspect="1" noChangeArrowheads="1"/>
          </p:cNvPicPr>
          <p:nvPr/>
        </p:nvPicPr>
        <p:blipFill>
          <a:blip r:embed="rId5" cstate="print"/>
          <a:srcRect/>
          <a:stretch>
            <a:fillRect/>
          </a:stretch>
        </p:blipFill>
        <p:spPr bwMode="auto">
          <a:xfrm>
            <a:off x="5126038" y="3071813"/>
            <a:ext cx="1673225" cy="1628775"/>
          </a:xfrm>
          <a:prstGeom prst="rect">
            <a:avLst/>
          </a:prstGeom>
          <a:noFill/>
          <a:ln w="9525">
            <a:noFill/>
            <a:miter lim="800000"/>
            <a:headEnd/>
            <a:tailEnd/>
          </a:ln>
          <a:effectLst/>
        </p:spPr>
      </p:pic>
      <p:sp>
        <p:nvSpPr>
          <p:cNvPr id="49158" name="TextBox 4"/>
          <p:cNvSpPr txBox="1">
            <a:spLocks noChangeArrowheads="1"/>
          </p:cNvSpPr>
          <p:nvPr/>
        </p:nvSpPr>
        <p:spPr bwMode="auto">
          <a:xfrm>
            <a:off x="2362200" y="1865313"/>
            <a:ext cx="2209800" cy="923330"/>
          </a:xfrm>
          <a:prstGeom prst="rect">
            <a:avLst/>
          </a:prstGeom>
          <a:noFill/>
          <a:ln w="9525">
            <a:noFill/>
            <a:miter lim="800000"/>
            <a:headEnd/>
            <a:tailEnd/>
          </a:ln>
        </p:spPr>
        <p:txBody>
          <a:bodyPr>
            <a:spAutoFit/>
          </a:bodyPr>
          <a:lstStyle/>
          <a:p>
            <a:r>
              <a:rPr lang="en-US" dirty="0" smtClean="0">
                <a:solidFill>
                  <a:srgbClr val="000000"/>
                </a:solidFill>
                <a:latin typeface="Segoe UI" pitchFamily="34" charset="0"/>
                <a:ea typeface="Segoe UI" pitchFamily="34" charset="0"/>
                <a:cs typeface="Segoe UI" pitchFamily="34" charset="0"/>
              </a:rPr>
              <a:t>Jewelry for adults and children (lead and cadmium)</a:t>
            </a:r>
            <a:endParaRPr lang="en-US" dirty="0">
              <a:solidFill>
                <a:srgbClr val="000000"/>
              </a:solidFill>
              <a:latin typeface="Segoe UI" pitchFamily="34" charset="0"/>
              <a:ea typeface="Segoe UI" pitchFamily="34" charset="0"/>
              <a:cs typeface="Segoe UI" pitchFamily="34" charset="0"/>
            </a:endParaRPr>
          </a:p>
        </p:txBody>
      </p:sp>
      <p:sp>
        <p:nvSpPr>
          <p:cNvPr id="38921" name="TextBox 5"/>
          <p:cNvSpPr txBox="1">
            <a:spLocks noChangeArrowheads="1"/>
          </p:cNvSpPr>
          <p:nvPr/>
        </p:nvSpPr>
        <p:spPr bwMode="auto">
          <a:xfrm>
            <a:off x="6629400" y="1781175"/>
            <a:ext cx="1981200"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defRPr/>
            </a:pPr>
            <a:r>
              <a:rPr lang="en-US" dirty="0" smtClean="0">
                <a:solidFill>
                  <a:srgbClr val="000000"/>
                </a:solidFill>
                <a:latin typeface="Segoe UI" pitchFamily="34" charset="0"/>
                <a:ea typeface="Segoe UI" pitchFamily="34" charset="0"/>
                <a:cs typeface="Segoe UI" pitchFamily="34" charset="0"/>
              </a:rPr>
              <a:t>Decorated glass and ceramic drinkware (lead and cadmium</a:t>
            </a:r>
            <a:r>
              <a:rPr lang="en-US" dirty="0" smtClean="0">
                <a:latin typeface="Segoe UI" pitchFamily="34" charset="0"/>
                <a:ea typeface="Segoe UI" pitchFamily="34" charset="0"/>
                <a:cs typeface="Segoe UI" pitchFamily="34" charset="0"/>
              </a:rPr>
              <a:t>)</a:t>
            </a:r>
          </a:p>
        </p:txBody>
      </p:sp>
      <p:sp>
        <p:nvSpPr>
          <p:cNvPr id="49160" name="TextBox 6"/>
          <p:cNvSpPr txBox="1">
            <a:spLocks noChangeArrowheads="1"/>
          </p:cNvSpPr>
          <p:nvPr/>
        </p:nvSpPr>
        <p:spPr bwMode="auto">
          <a:xfrm>
            <a:off x="2362200" y="3479800"/>
            <a:ext cx="1962150" cy="2031325"/>
          </a:xfrm>
          <a:prstGeom prst="rect">
            <a:avLst/>
          </a:prstGeom>
          <a:noFill/>
          <a:ln w="9525">
            <a:noFill/>
            <a:miter lim="800000"/>
            <a:headEnd/>
            <a:tailEnd/>
          </a:ln>
        </p:spPr>
        <p:txBody>
          <a:bodyPr>
            <a:spAutoFit/>
          </a:bodyPr>
          <a:lstStyle/>
          <a:p>
            <a:r>
              <a:rPr lang="en-US" dirty="0" err="1">
                <a:solidFill>
                  <a:srgbClr val="000000"/>
                </a:solidFill>
                <a:latin typeface="Segoe UI" pitchFamily="34" charset="0"/>
                <a:ea typeface="Segoe UI" pitchFamily="34" charset="0"/>
                <a:cs typeface="Segoe UI" pitchFamily="34" charset="0"/>
              </a:rPr>
              <a:t>Padfolios</a:t>
            </a:r>
            <a:r>
              <a:rPr lang="en-US" dirty="0">
                <a:solidFill>
                  <a:srgbClr val="000000"/>
                </a:solidFill>
                <a:latin typeface="Segoe UI" pitchFamily="34" charset="0"/>
                <a:ea typeface="Segoe UI" pitchFamily="34" charset="0"/>
                <a:cs typeface="Segoe UI" pitchFamily="34" charset="0"/>
              </a:rPr>
              <a:t>, desk accessories, checkbook covers, phone covers, luggage tags (lead and phthalates)</a:t>
            </a:r>
          </a:p>
        </p:txBody>
      </p:sp>
      <p:sp>
        <p:nvSpPr>
          <p:cNvPr id="49161" name="TextBox 7"/>
          <p:cNvSpPr txBox="1">
            <a:spLocks noChangeArrowheads="1"/>
          </p:cNvSpPr>
          <p:nvPr/>
        </p:nvSpPr>
        <p:spPr bwMode="auto">
          <a:xfrm>
            <a:off x="6934200" y="3562350"/>
            <a:ext cx="1676400" cy="1477328"/>
          </a:xfrm>
          <a:prstGeom prst="rect">
            <a:avLst/>
          </a:prstGeom>
          <a:noFill/>
          <a:ln w="9525">
            <a:noFill/>
            <a:miter lim="800000"/>
            <a:headEnd/>
            <a:tailEnd/>
          </a:ln>
        </p:spPr>
        <p:txBody>
          <a:bodyPr>
            <a:spAutoFit/>
          </a:bodyPr>
          <a:lstStyle/>
          <a:p>
            <a:r>
              <a:rPr lang="en-US" dirty="0">
                <a:solidFill>
                  <a:srgbClr val="000000"/>
                </a:solidFill>
                <a:latin typeface="Segoe UI" pitchFamily="34" charset="0"/>
                <a:ea typeface="Segoe UI" pitchFamily="34" charset="0"/>
                <a:cs typeface="Segoe UI" pitchFamily="34" charset="0"/>
              </a:rPr>
              <a:t>Leather goods, belts, wallets, footwear, eyeglass cases (lead)</a:t>
            </a:r>
          </a:p>
        </p:txBody>
      </p:sp>
      <p:pic>
        <p:nvPicPr>
          <p:cNvPr id="49162" name="Picture 9"/>
          <p:cNvPicPr>
            <a:picLocks noChangeAspect="1" noChangeArrowheads="1"/>
          </p:cNvPicPr>
          <p:nvPr/>
        </p:nvPicPr>
        <p:blipFill>
          <a:blip r:embed="rId6" cstate="print"/>
          <a:srcRect/>
          <a:stretch>
            <a:fillRect/>
          </a:stretch>
        </p:blipFill>
        <p:spPr bwMode="auto">
          <a:xfrm>
            <a:off x="914400" y="4972050"/>
            <a:ext cx="930275" cy="838200"/>
          </a:xfrm>
          <a:prstGeom prst="rect">
            <a:avLst/>
          </a:prstGeom>
          <a:noFill/>
          <a:ln w="9525">
            <a:noFill/>
            <a:miter lim="800000"/>
            <a:headEnd/>
            <a:tailEnd/>
          </a:ln>
          <a:effectLst/>
        </p:spPr>
      </p:pic>
      <p:pic>
        <p:nvPicPr>
          <p:cNvPr id="49163" name="Picture 10"/>
          <p:cNvPicPr>
            <a:picLocks noChangeAspect="1" noChangeArrowheads="1"/>
          </p:cNvPicPr>
          <p:nvPr/>
        </p:nvPicPr>
        <p:blipFill>
          <a:blip r:embed="rId7" cstate="print"/>
          <a:srcRect/>
          <a:stretch>
            <a:fillRect/>
          </a:stretch>
        </p:blipFill>
        <p:spPr bwMode="auto">
          <a:xfrm>
            <a:off x="5365750" y="4878388"/>
            <a:ext cx="1027113" cy="1025525"/>
          </a:xfrm>
          <a:prstGeom prst="rect">
            <a:avLst/>
          </a:prstGeom>
          <a:noFill/>
          <a:ln w="9525">
            <a:noFill/>
            <a:miter lim="800000"/>
            <a:headEnd/>
            <a:tailEnd/>
          </a:ln>
          <a:effectLst/>
        </p:spPr>
      </p:pic>
      <p:pic>
        <p:nvPicPr>
          <p:cNvPr id="49164" name="Picture 7"/>
          <p:cNvPicPr>
            <a:picLocks noChangeAspect="1" noChangeArrowheads="1"/>
          </p:cNvPicPr>
          <p:nvPr/>
        </p:nvPicPr>
        <p:blipFill>
          <a:blip r:embed="rId8" cstate="print"/>
          <a:srcRect/>
          <a:stretch>
            <a:fillRect/>
          </a:stretch>
        </p:blipFill>
        <p:spPr bwMode="auto">
          <a:xfrm>
            <a:off x="412750" y="2992438"/>
            <a:ext cx="1728788" cy="17303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457200" y="457200"/>
            <a:ext cx="8229600" cy="1143000"/>
          </a:xfrm>
        </p:spPr>
        <p:txBody>
          <a:bodyPr/>
          <a:lstStyle/>
          <a:p>
            <a:pPr algn="l"/>
            <a:r>
              <a:rPr lang="en-US" sz="2800" u="sng" dirty="0" smtClean="0">
                <a:latin typeface="Segoe UI Semibold" pitchFamily="34" charset="0"/>
                <a:ea typeface="Geneva"/>
                <a:cs typeface="Geneva"/>
              </a:rPr>
              <a:t>California Proposition 65</a:t>
            </a:r>
            <a:r>
              <a:rPr lang="en-US" sz="2800" b="1" dirty="0" smtClean="0">
                <a:latin typeface="Segoe UI Semibold" pitchFamily="34" charset="0"/>
                <a:ea typeface="Geneva"/>
                <a:cs typeface="Geneva"/>
              </a:rPr>
              <a:t/>
            </a:r>
            <a:br>
              <a:rPr lang="en-US" sz="2800" b="1" dirty="0" smtClean="0">
                <a:latin typeface="Segoe UI Semibold" pitchFamily="34" charset="0"/>
                <a:ea typeface="Geneva"/>
                <a:cs typeface="Geneva"/>
              </a:rPr>
            </a:br>
            <a:r>
              <a:rPr lang="en-US" sz="2800" i="1" dirty="0" smtClean="0">
                <a:latin typeface="Segoe UI Semibold" pitchFamily="34" charset="0"/>
                <a:ea typeface="Geneva"/>
                <a:cs typeface="Geneva"/>
              </a:rPr>
              <a:t>Frequently Targeted Products</a:t>
            </a:r>
            <a:endParaRPr lang="en-US" sz="2800" dirty="0" smtClean="0">
              <a:latin typeface="Segoe UI Semibold" pitchFamily="34" charset="0"/>
              <a:ea typeface="Geneva"/>
              <a:cs typeface="Geneva"/>
            </a:endParaRPr>
          </a:p>
        </p:txBody>
      </p:sp>
      <p:sp>
        <p:nvSpPr>
          <p:cNvPr id="50179" name="TextBox 4"/>
          <p:cNvSpPr txBox="1">
            <a:spLocks noChangeArrowheads="1"/>
          </p:cNvSpPr>
          <p:nvPr/>
        </p:nvSpPr>
        <p:spPr bwMode="auto">
          <a:xfrm>
            <a:off x="2628900" y="1946275"/>
            <a:ext cx="2209800" cy="923330"/>
          </a:xfrm>
          <a:prstGeom prst="rect">
            <a:avLst/>
          </a:prstGeom>
          <a:noFill/>
          <a:ln w="9525">
            <a:noFill/>
            <a:miter lim="800000"/>
            <a:headEnd/>
            <a:tailEnd/>
          </a:ln>
        </p:spPr>
        <p:txBody>
          <a:bodyPr>
            <a:spAutoFit/>
          </a:bodyPr>
          <a:lstStyle/>
          <a:p>
            <a:r>
              <a:rPr lang="en-US" dirty="0">
                <a:solidFill>
                  <a:srgbClr val="000000"/>
                </a:solidFill>
                <a:latin typeface="Segoe UI" pitchFamily="34" charset="0"/>
                <a:ea typeface="Segoe UI" pitchFamily="34" charset="0"/>
                <a:cs typeface="Segoe UI" pitchFamily="34" charset="0"/>
              </a:rPr>
              <a:t>Sporting goods and children’s toys (lead and phthalates)</a:t>
            </a:r>
          </a:p>
        </p:txBody>
      </p:sp>
      <p:sp>
        <p:nvSpPr>
          <p:cNvPr id="50180" name="TextBox 5"/>
          <p:cNvSpPr txBox="1">
            <a:spLocks noChangeArrowheads="1"/>
          </p:cNvSpPr>
          <p:nvPr/>
        </p:nvSpPr>
        <p:spPr bwMode="auto">
          <a:xfrm>
            <a:off x="6461125" y="2051050"/>
            <a:ext cx="2209800" cy="1200329"/>
          </a:xfrm>
          <a:prstGeom prst="rect">
            <a:avLst/>
          </a:prstGeom>
          <a:noFill/>
          <a:ln w="9525">
            <a:noFill/>
            <a:miter lim="800000"/>
            <a:headEnd/>
            <a:tailEnd/>
          </a:ln>
        </p:spPr>
        <p:txBody>
          <a:bodyPr>
            <a:spAutoFit/>
          </a:bodyPr>
          <a:lstStyle/>
          <a:p>
            <a:r>
              <a:rPr lang="en-US" dirty="0">
                <a:solidFill>
                  <a:srgbClr val="000000"/>
                </a:solidFill>
                <a:latin typeface="Segoe UI" pitchFamily="34" charset="0"/>
                <a:ea typeface="Segoe UI" pitchFamily="34" charset="0"/>
                <a:cs typeface="Segoe UI" pitchFamily="34" charset="0"/>
              </a:rPr>
              <a:t>Electronics and electrical cords (lead, cadmium, phthalates)</a:t>
            </a:r>
          </a:p>
        </p:txBody>
      </p:sp>
      <p:sp>
        <p:nvSpPr>
          <p:cNvPr id="50181" name="TextBox 6"/>
          <p:cNvSpPr txBox="1">
            <a:spLocks noChangeArrowheads="1"/>
          </p:cNvSpPr>
          <p:nvPr/>
        </p:nvSpPr>
        <p:spPr bwMode="auto">
          <a:xfrm>
            <a:off x="2752725" y="3868738"/>
            <a:ext cx="1962150" cy="1754326"/>
          </a:xfrm>
          <a:prstGeom prst="rect">
            <a:avLst/>
          </a:prstGeom>
          <a:noFill/>
          <a:ln w="9525">
            <a:noFill/>
            <a:miter lim="800000"/>
            <a:headEnd/>
            <a:tailEnd/>
          </a:ln>
        </p:spPr>
        <p:txBody>
          <a:bodyPr>
            <a:spAutoFit/>
          </a:bodyPr>
          <a:lstStyle/>
          <a:p>
            <a:r>
              <a:rPr lang="en-US" dirty="0">
                <a:solidFill>
                  <a:srgbClr val="000000"/>
                </a:solidFill>
                <a:latin typeface="Segoe UI" pitchFamily="34" charset="0"/>
                <a:ea typeface="Segoe UI" pitchFamily="34" charset="0"/>
                <a:cs typeface="Segoe UI" pitchFamily="34" charset="0"/>
              </a:rPr>
              <a:t>Tableware, picnic products, distilled spirits, wine, beer (lead, phthalates, sulfites)</a:t>
            </a:r>
          </a:p>
        </p:txBody>
      </p:sp>
      <p:sp>
        <p:nvSpPr>
          <p:cNvPr id="50182" name="TextBox 7"/>
          <p:cNvSpPr txBox="1">
            <a:spLocks noChangeArrowheads="1"/>
          </p:cNvSpPr>
          <p:nvPr/>
        </p:nvSpPr>
        <p:spPr bwMode="auto">
          <a:xfrm>
            <a:off x="6865938" y="3868738"/>
            <a:ext cx="1676400" cy="1077912"/>
          </a:xfrm>
          <a:prstGeom prst="rect">
            <a:avLst/>
          </a:prstGeom>
          <a:noFill/>
          <a:ln w="9525">
            <a:noFill/>
            <a:miter lim="800000"/>
            <a:headEnd/>
            <a:tailEnd/>
          </a:ln>
        </p:spPr>
        <p:txBody>
          <a:bodyPr>
            <a:spAutoFit/>
          </a:bodyPr>
          <a:lstStyle/>
          <a:p>
            <a:r>
              <a:rPr lang="en-US" sz="1600" dirty="0">
                <a:solidFill>
                  <a:srgbClr val="000000"/>
                </a:solidFill>
                <a:latin typeface="Segoe UI" pitchFamily="34" charset="0"/>
                <a:ea typeface="Segoe UI" pitchFamily="34" charset="0"/>
                <a:cs typeface="Segoe UI" pitchFamily="34" charset="0"/>
              </a:rPr>
              <a:t>Plastic items, especially those made with PVC (phthalates)</a:t>
            </a:r>
          </a:p>
        </p:txBody>
      </p:sp>
      <p:pic>
        <p:nvPicPr>
          <p:cNvPr id="50183" name="Picture 2"/>
          <p:cNvPicPr>
            <a:picLocks noChangeAspect="1" noChangeArrowheads="1"/>
          </p:cNvPicPr>
          <p:nvPr/>
        </p:nvPicPr>
        <p:blipFill>
          <a:blip r:embed="rId3" cstate="print"/>
          <a:srcRect/>
          <a:stretch>
            <a:fillRect/>
          </a:stretch>
        </p:blipFill>
        <p:spPr bwMode="auto">
          <a:xfrm>
            <a:off x="536575" y="3732213"/>
            <a:ext cx="1749425" cy="1400175"/>
          </a:xfrm>
          <a:prstGeom prst="rect">
            <a:avLst/>
          </a:prstGeom>
          <a:noFill/>
          <a:ln w="9525">
            <a:noFill/>
            <a:miter lim="800000"/>
            <a:headEnd/>
            <a:tailEnd/>
          </a:ln>
          <a:effectLst/>
        </p:spPr>
      </p:pic>
      <p:pic>
        <p:nvPicPr>
          <p:cNvPr id="50184" name="Picture 5" descr="http://icons.iconarchive.com/icons/svengraph/i-love/256/Headphones-icon.png"/>
          <p:cNvPicPr>
            <a:picLocks noChangeAspect="1" noChangeArrowheads="1"/>
          </p:cNvPicPr>
          <p:nvPr/>
        </p:nvPicPr>
        <p:blipFill>
          <a:blip r:embed="rId4" cstate="print"/>
          <a:srcRect/>
          <a:stretch>
            <a:fillRect/>
          </a:stretch>
        </p:blipFill>
        <p:spPr bwMode="auto">
          <a:xfrm>
            <a:off x="5022850" y="1747838"/>
            <a:ext cx="1438275" cy="1438275"/>
          </a:xfrm>
          <a:prstGeom prst="rect">
            <a:avLst/>
          </a:prstGeom>
          <a:noFill/>
          <a:ln w="9525">
            <a:noFill/>
            <a:miter lim="800000"/>
            <a:headEnd/>
            <a:tailEnd/>
          </a:ln>
        </p:spPr>
      </p:pic>
      <p:pic>
        <p:nvPicPr>
          <p:cNvPr id="50185" name="Picture 6"/>
          <p:cNvPicPr>
            <a:picLocks noChangeAspect="1" noChangeArrowheads="1"/>
          </p:cNvPicPr>
          <p:nvPr/>
        </p:nvPicPr>
        <p:blipFill>
          <a:blip r:embed="rId5" cstate="print"/>
          <a:srcRect/>
          <a:stretch>
            <a:fillRect/>
          </a:stretch>
        </p:blipFill>
        <p:spPr bwMode="auto">
          <a:xfrm>
            <a:off x="4921250" y="3475038"/>
            <a:ext cx="1916113" cy="1914525"/>
          </a:xfrm>
          <a:prstGeom prst="rect">
            <a:avLst/>
          </a:prstGeom>
          <a:noFill/>
          <a:ln w="9525">
            <a:noFill/>
            <a:miter lim="800000"/>
            <a:headEnd/>
            <a:tailEnd/>
          </a:ln>
          <a:effectLst/>
        </p:spPr>
      </p:pic>
      <p:pic>
        <p:nvPicPr>
          <p:cNvPr id="50186" name="Picture 7"/>
          <p:cNvPicPr>
            <a:picLocks noChangeAspect="1" noChangeArrowheads="1"/>
          </p:cNvPicPr>
          <p:nvPr/>
        </p:nvPicPr>
        <p:blipFill>
          <a:blip r:embed="rId6" cstate="print"/>
          <a:srcRect/>
          <a:stretch>
            <a:fillRect/>
          </a:stretch>
        </p:blipFill>
        <p:spPr bwMode="auto">
          <a:xfrm>
            <a:off x="533400" y="1592263"/>
            <a:ext cx="1752600" cy="15557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752600" y="4343400"/>
            <a:ext cx="2743200" cy="1447800"/>
          </a:xfrm>
        </p:spPr>
        <p:txBody>
          <a:bodyPr/>
          <a:lstStyle/>
          <a:p>
            <a:pPr algn="ctr"/>
            <a:r>
              <a:rPr lang="en-US" dirty="0" smtClean="0">
                <a:solidFill>
                  <a:srgbClr val="0070C0"/>
                </a:solidFill>
                <a:latin typeface="Segoe UI Semibold" panose="020B0702040204020203" pitchFamily="34" charset="0"/>
              </a:rPr>
              <a:t>State Attorney General’s Office enforces Prop 65; </a:t>
            </a:r>
            <a:r>
              <a:rPr lang="en-US" dirty="0" smtClean="0">
                <a:latin typeface="Segoe UI" panose="020B0502040204020203" pitchFamily="34" charset="0"/>
                <a:ea typeface="Segoe UI" panose="020B0502040204020203" pitchFamily="34" charset="0"/>
                <a:cs typeface="Segoe UI" panose="020B0502040204020203" pitchFamily="34" charset="0"/>
              </a:rPr>
              <a:t>District Attorneys and City Attorneys can too</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6" name="Text Placeholder 5"/>
          <p:cNvSpPr>
            <a:spLocks noGrp="1"/>
          </p:cNvSpPr>
          <p:nvPr>
            <p:ph type="body" sz="quarter" idx="14"/>
          </p:nvPr>
        </p:nvSpPr>
        <p:spPr>
          <a:xfrm>
            <a:off x="5181600" y="4267200"/>
            <a:ext cx="2743200" cy="1981200"/>
          </a:xfrm>
        </p:spPr>
        <p:txBody>
          <a:bodyPr/>
          <a:lstStyle/>
          <a:p>
            <a:pPr algn="ctr"/>
            <a:r>
              <a:rPr lang="en-US" dirty="0" smtClean="0">
                <a:solidFill>
                  <a:srgbClr val="0070C0"/>
                </a:solidFill>
                <a:latin typeface="Segoe UI Semibold" panose="020B0702040204020203" pitchFamily="34" charset="0"/>
              </a:rPr>
              <a:t>Private Enforcers:  any individual may bring an action to enforce.</a:t>
            </a:r>
          </a:p>
          <a:p>
            <a:pPr algn="ctr"/>
            <a:r>
              <a:rPr lang="en-US" dirty="0" smtClean="0">
                <a:latin typeface="Segoe UI" panose="020B0502040204020203" pitchFamily="34" charset="0"/>
                <a:ea typeface="Segoe UI" panose="020B0502040204020203" pitchFamily="34" charset="0"/>
                <a:cs typeface="Segoe UI" panose="020B0502040204020203" pitchFamily="34" charset="0"/>
              </a:rPr>
              <a:t>Very prolific; vast majority of claims</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2" name="TextBox 1"/>
          <p:cNvSpPr txBox="1"/>
          <p:nvPr/>
        </p:nvSpPr>
        <p:spPr>
          <a:xfrm>
            <a:off x="533400" y="304800"/>
            <a:ext cx="2286000" cy="954107"/>
          </a:xfrm>
          <a:prstGeom prst="rect">
            <a:avLst/>
          </a:prstGeom>
          <a:noFill/>
        </p:spPr>
        <p:txBody>
          <a:bodyPr wrap="square" rtlCol="0">
            <a:spAutoFit/>
          </a:bodyPr>
          <a:lstStyle/>
          <a:p>
            <a:r>
              <a:rPr lang="en-US" sz="2800" b="1" u="sng" dirty="0" smtClean="0">
                <a:latin typeface="Segoe UI Semibold" panose="020B0702040204020203" pitchFamily="34" charset="0"/>
              </a:rPr>
              <a:t>Enforcement of Prop 65</a:t>
            </a:r>
            <a:endParaRPr lang="en-US" sz="2800" b="1" u="sng" dirty="0">
              <a:latin typeface="Segoe UI Semibold" panose="020B0702040204020203" pitchFamily="34" charset="0"/>
            </a:endParaRPr>
          </a:p>
        </p:txBody>
      </p:sp>
      <p:pic>
        <p:nvPicPr>
          <p:cNvPr id="1026" name="Picture 2" descr="http://www.foodliabilitylaw.com/uploads/image/California.jpg"/>
          <p:cNvPicPr>
            <a:picLocks noGrp="1" noChangeAspect="1" noChangeArrowheads="1"/>
          </p:cNvPicPr>
          <p:nvPr>
            <p:ph type="pic" sz="quarter" idx="10"/>
          </p:nvPr>
        </p:nvPicPr>
        <p:blipFill>
          <a:blip r:embed="rId2" cstate="print">
            <a:extLst>
              <a:ext uri="{28A0092B-C50C-407E-A947-70E740481C1C}">
                <a14:useLocalDpi xmlns:a14="http://schemas.microsoft.com/office/drawing/2010/main" xmlns="" val="0"/>
              </a:ext>
            </a:extLst>
          </a:blip>
          <a:srcRect t="5503" b="5503"/>
          <a:stretch>
            <a:fillRect/>
          </a:stretch>
        </p:blipFill>
        <p:spPr bwMode="auto">
          <a:xfrm>
            <a:off x="2209800" y="1524000"/>
            <a:ext cx="1943100" cy="2590800"/>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http://st3.kinopoisk.ru/im/poster/1/1/1/kinopoisk.ru-Bounty-Hunter_2C-The-1119533.jpg"/>
          <p:cNvPicPr>
            <a:picLocks noGrp="1" noChangeAspect="1" noChangeArrowheads="1"/>
          </p:cNvPicPr>
          <p:nvPr>
            <p:ph type="pic" sz="quarter" idx="11"/>
          </p:nvPr>
        </p:nvPicPr>
        <p:blipFill>
          <a:blip r:embed="rId3" cstate="print">
            <a:extLst>
              <a:ext uri="{28A0092B-C50C-407E-A947-70E740481C1C}">
                <a14:useLocalDpi xmlns:a14="http://schemas.microsoft.com/office/drawing/2010/main" xmlns="" val="0"/>
              </a:ext>
            </a:extLst>
          </a:blip>
          <a:srcRect t="5107" b="5107"/>
          <a:stretch>
            <a:fillRect/>
          </a:stretch>
        </p:blipFill>
        <p:spPr bwMode="auto">
          <a:xfrm>
            <a:off x="5200650" y="609600"/>
            <a:ext cx="2571750" cy="3429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24109662"/>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5"/>
          </p:nvPr>
        </p:nvSpPr>
        <p:spPr>
          <a:xfrm>
            <a:off x="4572000" y="1676400"/>
            <a:ext cx="3505200" cy="3048000"/>
          </a:xfrm>
        </p:spPr>
        <p:txBody>
          <a:bodyPr/>
          <a:lstStyle/>
          <a:p>
            <a:pPr algn="ctr"/>
            <a:r>
              <a:rPr lang="en-US" sz="2400" dirty="0" smtClean="0">
                <a:solidFill>
                  <a:srgbClr val="0070C0"/>
                </a:solidFill>
                <a:latin typeface="Segoe UI Semibold" panose="020B0702040204020203" pitchFamily="34" charset="0"/>
              </a:rPr>
              <a:t>Violations can be up to $2,500/day per violation;  </a:t>
            </a:r>
            <a:r>
              <a:rPr lang="en-US" sz="2400" dirty="0" smtClean="0">
                <a:latin typeface="Segoe UI" panose="020B0502040204020203" pitchFamily="34" charset="0"/>
                <a:ea typeface="Segoe UI" panose="020B0502040204020203" pitchFamily="34" charset="0"/>
                <a:cs typeface="Segoe UI" panose="020B0502040204020203" pitchFamily="34" charset="0"/>
              </a:rPr>
              <a:t>private enforcers can enter into settlements and split $$ with State;  the court approves and enters judgment against business </a:t>
            </a:r>
            <a:r>
              <a:rPr lang="en-US" sz="2400" dirty="0" smtClean="0">
                <a:latin typeface="Segoe UI Semibold" panose="020B0702040204020203" pitchFamily="34" charset="0"/>
              </a:rPr>
              <a:t>owner.</a:t>
            </a:r>
            <a:endParaRPr lang="en-US" sz="2400" dirty="0">
              <a:latin typeface="Segoe UI Semibold" panose="020B0702040204020203" pitchFamily="34" charset="0"/>
            </a:endParaRPr>
          </a:p>
        </p:txBody>
      </p:sp>
      <p:pic>
        <p:nvPicPr>
          <p:cNvPr id="7174" name="Picture 6" descr="https://encrypted-tbn0.gstatic.com/images?q=tbn:ANd9GcTuphGZPeeoUN2K2So1wfDjKjFbkovBRvWdGg6nwQhLxr5Y8ev_"/>
          <p:cNvPicPr>
            <a:picLocks noGrp="1" noChangeAspect="1" noChangeArrowheads="1"/>
          </p:cNvPicPr>
          <p:nvPr>
            <p:ph type="pic" sz="quarter" idx="12"/>
          </p:nvPr>
        </p:nvPicPr>
        <p:blipFill>
          <a:blip r:embed="rId2" cstate="print">
            <a:extLst>
              <a:ext uri="{28A0092B-C50C-407E-A947-70E740481C1C}">
                <a14:useLocalDpi xmlns:a14="http://schemas.microsoft.com/office/drawing/2010/main" xmlns="" val="0"/>
              </a:ext>
            </a:extLst>
          </a:blip>
          <a:srcRect l="12333" r="12333"/>
          <a:stretch>
            <a:fillRect/>
          </a:stretch>
        </p:blipFill>
        <p:spPr bwMode="auto">
          <a:xfrm>
            <a:off x="914400" y="1676400"/>
            <a:ext cx="2228850" cy="29718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609600" y="457200"/>
            <a:ext cx="4800600" cy="523220"/>
          </a:xfrm>
          <a:prstGeom prst="rect">
            <a:avLst/>
          </a:prstGeom>
          <a:noFill/>
        </p:spPr>
        <p:txBody>
          <a:bodyPr wrap="square" rtlCol="0">
            <a:spAutoFit/>
          </a:bodyPr>
          <a:lstStyle/>
          <a:p>
            <a:r>
              <a:rPr lang="en-US" sz="2800" b="1" u="sng" dirty="0" smtClean="0">
                <a:latin typeface="Segoe UI Semibold" panose="020B0702040204020203" pitchFamily="34" charset="0"/>
              </a:rPr>
              <a:t>Enforcement of Prop 65</a:t>
            </a:r>
            <a:endParaRPr lang="en-US" sz="2800" b="1" u="sng" dirty="0">
              <a:latin typeface="Segoe UI Semibold" panose="020B0702040204020203" pitchFamily="34" charset="0"/>
            </a:endParaRPr>
          </a:p>
        </p:txBody>
      </p:sp>
    </p:spTree>
    <p:extLst>
      <p:ext uri="{BB962C8B-B14F-4D97-AF65-F5344CB8AC3E}">
        <p14:creationId xmlns:p14="http://schemas.microsoft.com/office/powerpoint/2010/main" xmlns="" val="2024109662"/>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228600" y="3429000"/>
            <a:ext cx="2743200" cy="2286000"/>
          </a:xfrm>
        </p:spPr>
        <p:txBody>
          <a:bodyPr/>
          <a:lstStyle/>
          <a:p>
            <a:pPr algn="ctr"/>
            <a:r>
              <a:rPr lang="en-US" sz="2000" b="1" u="sng" dirty="0" smtClean="0">
                <a:solidFill>
                  <a:srgbClr val="0070C0"/>
                </a:solidFill>
                <a:latin typeface="Segoe UI Semibold" panose="020B0702040204020203" pitchFamily="34" charset="0"/>
              </a:rPr>
              <a:t>Check Chemical List</a:t>
            </a:r>
            <a:r>
              <a:rPr lang="en-US" dirty="0" smtClean="0">
                <a:latin typeface="Segoe UI Semibold" panose="020B0702040204020203" pitchFamily="34" charset="0"/>
              </a:rPr>
              <a:t> </a:t>
            </a:r>
            <a:r>
              <a:rPr lang="en-US" dirty="0" smtClean="0">
                <a:latin typeface="Segoe UI" panose="020B0502040204020203" pitchFamily="34" charset="0"/>
                <a:ea typeface="Segoe UI" panose="020B0502040204020203" pitchFamily="34" charset="0"/>
                <a:cs typeface="Segoe UI" panose="020B0502040204020203" pitchFamily="34" charset="0"/>
              </a:rPr>
              <a:t>published and updated by the </a:t>
            </a:r>
            <a:r>
              <a:rPr lang="en-US" b="1" i="1" dirty="0" smtClean="0">
                <a:latin typeface="Segoe UI" panose="020B0502040204020203" pitchFamily="34" charset="0"/>
                <a:ea typeface="Segoe UI" panose="020B0502040204020203" pitchFamily="34" charset="0"/>
                <a:cs typeface="Segoe UI" panose="020B0502040204020203" pitchFamily="34" charset="0"/>
              </a:rPr>
              <a:t>Office of Environmental Health and Hazard Assessment </a:t>
            </a:r>
            <a:r>
              <a:rPr lang="en-US" dirty="0" smtClean="0">
                <a:latin typeface="Segoe UI" panose="020B0502040204020203" pitchFamily="34" charset="0"/>
                <a:ea typeface="Segoe UI" panose="020B0502040204020203" pitchFamily="34" charset="0"/>
                <a:cs typeface="Segoe UI" panose="020B0502040204020203" pitchFamily="34" charset="0"/>
              </a:rPr>
              <a:t>(OEHHA), and can be found at </a:t>
            </a:r>
            <a:r>
              <a:rPr lang="en-US" dirty="0" smtClean="0">
                <a:latin typeface="Segoe UI" panose="020B0502040204020203" pitchFamily="34" charset="0"/>
                <a:ea typeface="Segoe UI" panose="020B0502040204020203" pitchFamily="34" charset="0"/>
                <a:cs typeface="Segoe UI" panose="020B0502040204020203" pitchFamily="34" charset="0"/>
                <a:hlinkClick r:id="rId2"/>
              </a:rPr>
              <a:t>www.oehha.ca.gov</a:t>
            </a:r>
            <a:r>
              <a:rPr lang="en-US" dirty="0" smtClean="0">
                <a:latin typeface="Segoe UI" panose="020B0502040204020203" pitchFamily="34" charset="0"/>
                <a:ea typeface="Segoe UI" panose="020B0502040204020203" pitchFamily="34" charset="0"/>
                <a:cs typeface="Segoe UI" panose="020B0502040204020203" pitchFamily="34" charset="0"/>
              </a:rPr>
              <a:t> </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6" name="Text Placeholder 5"/>
          <p:cNvSpPr>
            <a:spLocks noGrp="1"/>
          </p:cNvSpPr>
          <p:nvPr>
            <p:ph type="body" sz="quarter" idx="14"/>
          </p:nvPr>
        </p:nvSpPr>
        <p:spPr>
          <a:xfrm>
            <a:off x="3200400" y="3429000"/>
            <a:ext cx="2743200" cy="2438400"/>
          </a:xfrm>
        </p:spPr>
        <p:txBody>
          <a:bodyPr/>
          <a:lstStyle/>
          <a:p>
            <a:pPr algn="ctr"/>
            <a:r>
              <a:rPr lang="en-US" sz="2000" b="1" u="sng" dirty="0" smtClean="0">
                <a:solidFill>
                  <a:srgbClr val="0070C0"/>
                </a:solidFill>
                <a:latin typeface="Segoe UI Semibold" panose="020B0702040204020203" pitchFamily="34" charset="0"/>
              </a:rPr>
              <a:t>Confirm with Suppliers:</a:t>
            </a:r>
          </a:p>
          <a:p>
            <a:pPr algn="ctr"/>
            <a:r>
              <a:rPr lang="en-US" dirty="0" smtClean="0">
                <a:latin typeface="Segoe UI" panose="020B0502040204020203" pitchFamily="34" charset="0"/>
                <a:ea typeface="Segoe UI" panose="020B0502040204020203" pitchFamily="34" charset="0"/>
                <a:cs typeface="Segoe UI" panose="020B0502040204020203" pitchFamily="34" charset="0"/>
              </a:rPr>
              <a:t>Confirm with supplier or manufacture that none of the chemicals have been intentionally added.</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7" name="Text Placeholder 6"/>
          <p:cNvSpPr>
            <a:spLocks noGrp="1"/>
          </p:cNvSpPr>
          <p:nvPr>
            <p:ph type="body" sz="quarter" idx="15"/>
          </p:nvPr>
        </p:nvSpPr>
        <p:spPr>
          <a:xfrm>
            <a:off x="6019800" y="3429000"/>
            <a:ext cx="2895600" cy="2590800"/>
          </a:xfrm>
        </p:spPr>
        <p:txBody>
          <a:bodyPr/>
          <a:lstStyle/>
          <a:p>
            <a:r>
              <a:rPr lang="en-US" sz="2000" b="1" u="sng" dirty="0" smtClean="0">
                <a:solidFill>
                  <a:srgbClr val="0070C0"/>
                </a:solidFill>
                <a:latin typeface="Segoe UI Semibold" panose="020B0702040204020203" pitchFamily="34" charset="0"/>
              </a:rPr>
              <a:t>Test and Comply with Prop 65 Settlements:</a:t>
            </a:r>
          </a:p>
          <a:p>
            <a:pPr marL="342900" indent="-342900">
              <a:buFont typeface="Arial" panose="020B0604020202020204" pitchFamily="34" charset="0"/>
              <a:buChar char="•"/>
            </a:pPr>
            <a:r>
              <a:rPr lang="en-US" sz="1600" dirty="0" smtClean="0">
                <a:latin typeface="Segoe UI" panose="020B0502040204020203" pitchFamily="34" charset="0"/>
                <a:ea typeface="Segoe UI" panose="020B0502040204020203" pitchFamily="34" charset="0"/>
                <a:cs typeface="Segoe UI" panose="020B0502040204020203" pitchFamily="34" charset="0"/>
              </a:rPr>
              <a:t>Ask your customer if the product may be distributed in CA;</a:t>
            </a:r>
          </a:p>
          <a:p>
            <a:pPr marL="342900" indent="-342900">
              <a:buFont typeface="Arial" panose="020B0604020202020204" pitchFamily="34" charset="0"/>
              <a:buChar char="•"/>
            </a:pPr>
            <a:r>
              <a:rPr lang="en-US" sz="1600" dirty="0" smtClean="0">
                <a:latin typeface="Segoe UI" panose="020B0502040204020203" pitchFamily="34" charset="0"/>
                <a:ea typeface="Segoe UI" panose="020B0502040204020203" pitchFamily="34" charset="0"/>
                <a:cs typeface="Segoe UI" panose="020B0502040204020203" pitchFamily="34" charset="0"/>
              </a:rPr>
              <a:t>Ask for test reports;</a:t>
            </a:r>
          </a:p>
          <a:p>
            <a:pPr marL="342900" indent="-342900">
              <a:buFont typeface="Arial" panose="020B0604020202020204" pitchFamily="34" charset="0"/>
              <a:buChar char="•"/>
            </a:pPr>
            <a:r>
              <a:rPr lang="en-US" sz="1600" dirty="0" smtClean="0">
                <a:latin typeface="Segoe UI" panose="020B0502040204020203" pitchFamily="34" charset="0"/>
                <a:ea typeface="Segoe UI" panose="020B0502040204020203" pitchFamily="34" charset="0"/>
                <a:cs typeface="Segoe UI" panose="020B0502040204020203" pitchFamily="34" charset="0"/>
              </a:rPr>
              <a:t>Have products tested for “usual suspects”;</a:t>
            </a:r>
          </a:p>
          <a:p>
            <a:pPr marL="342900" indent="-342900">
              <a:buFont typeface="Arial" panose="020B0604020202020204" pitchFamily="34" charset="0"/>
              <a:buChar char="•"/>
            </a:pPr>
            <a:r>
              <a:rPr lang="en-US" sz="1600" dirty="0" smtClean="0">
                <a:latin typeface="Segoe UI" panose="020B0502040204020203" pitchFamily="34" charset="0"/>
                <a:ea typeface="Segoe UI" panose="020B0502040204020203" pitchFamily="34" charset="0"/>
                <a:cs typeface="Segoe UI" panose="020B0502040204020203" pitchFamily="34" charset="0"/>
              </a:rPr>
              <a:t>Apply warning label.</a:t>
            </a:r>
            <a:endParaRPr lang="en-US" sz="1600" dirty="0">
              <a:latin typeface="Segoe UI" panose="020B0502040204020203" pitchFamily="34" charset="0"/>
              <a:ea typeface="Segoe UI" panose="020B0502040204020203" pitchFamily="34" charset="0"/>
              <a:cs typeface="Segoe UI" panose="020B0502040204020203" pitchFamily="34" charset="0"/>
            </a:endParaRPr>
          </a:p>
        </p:txBody>
      </p:sp>
      <p:pic>
        <p:nvPicPr>
          <p:cNvPr id="2050" name="Picture 2" descr="http://www.pvctech.com/uploads/files1/prop%2065%20oval%2002.08.11.png"/>
          <p:cNvPicPr preferRelativeResize="0">
            <a:picLocks noGrp="1" noChangeArrowheads="1"/>
          </p:cNvPicPr>
          <p:nvPr>
            <p:ph type="pic" sz="quarter" idx="10"/>
          </p:nvPr>
        </p:nvPicPr>
        <p:blipFill>
          <a:blip r:embed="rId3" cstate="print">
            <a:extLst>
              <a:ext uri="{28A0092B-C50C-407E-A947-70E740481C1C}">
                <a14:useLocalDpi xmlns:a14="http://schemas.microsoft.com/office/drawing/2010/main" xmlns="" val="0"/>
              </a:ext>
            </a:extLst>
          </a:blip>
          <a:stretch>
            <a:fillRect/>
          </a:stretch>
        </p:blipFill>
        <p:spPr bwMode="auto">
          <a:xfrm>
            <a:off x="304800" y="1066800"/>
            <a:ext cx="2590800" cy="228600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Box 7"/>
          <p:cNvSpPr txBox="1"/>
          <p:nvPr/>
        </p:nvSpPr>
        <p:spPr>
          <a:xfrm>
            <a:off x="1066800" y="304800"/>
            <a:ext cx="7010400" cy="523220"/>
          </a:xfrm>
          <a:prstGeom prst="rect">
            <a:avLst/>
          </a:prstGeom>
          <a:noFill/>
        </p:spPr>
        <p:txBody>
          <a:bodyPr wrap="square" rtlCol="0">
            <a:spAutoFit/>
          </a:bodyPr>
          <a:lstStyle/>
          <a:p>
            <a:pPr algn="ctr"/>
            <a:r>
              <a:rPr lang="en-US" sz="2800" b="1" u="sng" dirty="0" smtClean="0">
                <a:latin typeface="Segoe UI Semibold" panose="020B0702040204020203" pitchFamily="34" charset="0"/>
              </a:rPr>
              <a:t>What Can We </a:t>
            </a:r>
            <a:r>
              <a:rPr lang="en-US" sz="2800" b="1" u="sng" dirty="0">
                <a:latin typeface="Segoe UI Semibold" panose="020B0702040204020203" pitchFamily="34" charset="0"/>
              </a:rPr>
              <a:t>D</a:t>
            </a:r>
            <a:r>
              <a:rPr lang="en-US" sz="2800" b="1" u="sng" dirty="0" smtClean="0">
                <a:latin typeface="Segoe UI Semibold" panose="020B0702040204020203" pitchFamily="34" charset="0"/>
              </a:rPr>
              <a:t>o to Comply?</a:t>
            </a:r>
            <a:endParaRPr lang="en-US" sz="2800" b="1" u="sng" dirty="0">
              <a:latin typeface="Segoe UI Semibold" panose="020B0702040204020203" pitchFamily="34" charset="0"/>
            </a:endParaRPr>
          </a:p>
        </p:txBody>
      </p:sp>
      <p:pic>
        <p:nvPicPr>
          <p:cNvPr id="2052" name="Picture 4" descr="http://www.kecsac.eku.edu/sites/kecsac.eku.edu/files/best_practice.jpg"/>
          <p:cNvPicPr preferRelativeResize="0">
            <a:picLocks noGrp="1" noChangeArrowheads="1"/>
          </p:cNvPicPr>
          <p:nvPr>
            <p:ph type="pic" sz="quarter" idx="11"/>
          </p:nvPr>
        </p:nvPicPr>
        <p:blipFill>
          <a:blip r:embed="rId4" cstate="print">
            <a:extLst>
              <a:ext uri="{28A0092B-C50C-407E-A947-70E740481C1C}">
                <a14:useLocalDpi xmlns:a14="http://schemas.microsoft.com/office/drawing/2010/main" xmlns="" val="0"/>
              </a:ext>
            </a:extLst>
          </a:blip>
          <a:stretch>
            <a:fillRect/>
          </a:stretch>
        </p:blipFill>
        <p:spPr bwMode="auto">
          <a:xfrm>
            <a:off x="3171444" y="1066800"/>
            <a:ext cx="2801112" cy="2167128"/>
          </a:xfrm>
          <a:prstGeom prst="rect">
            <a:avLst/>
          </a:prstGeom>
          <a:noFill/>
          <a:extLst>
            <a:ext uri="{909E8E84-426E-40DD-AFC4-6F175D3DCCD1}">
              <a14:hiddenFill xmlns:a14="http://schemas.microsoft.com/office/drawing/2010/main" xmlns="">
                <a:solidFill>
                  <a:srgbClr val="FFFFFF"/>
                </a:solidFill>
              </a14:hiddenFill>
            </a:ext>
          </a:extLst>
        </p:spPr>
      </p:pic>
      <p:pic>
        <p:nvPicPr>
          <p:cNvPr id="2054" name="Picture 6" descr="https://encrypted-tbn3.gstatic.com/images?q=tbn:ANd9GcRzBFRB7WxdiGAwKMuwA6CXh9kij3F4Qdw0thj__BOeJKwjF-dWaA"/>
          <p:cNvPicPr>
            <a:picLocks noGrp="1" noChangeAspect="1" noChangeArrowheads="1"/>
          </p:cNvPicPr>
          <p:nvPr>
            <p:ph type="pic" sz="quarter" idx="12"/>
          </p:nvPr>
        </p:nvPicPr>
        <p:blipFill>
          <a:blip r:embed="rId5" cstate="print">
            <a:extLst>
              <a:ext uri="{28A0092B-C50C-407E-A947-70E740481C1C}">
                <a14:useLocalDpi xmlns:a14="http://schemas.microsoft.com/office/drawing/2010/main" xmlns="" val="0"/>
              </a:ext>
            </a:extLst>
          </a:blip>
          <a:srcRect l="16597" r="16597"/>
          <a:stretch>
            <a:fillRect/>
          </a:stretch>
        </p:blipFill>
        <p:spPr bwMode="auto">
          <a:xfrm>
            <a:off x="6477000" y="1066800"/>
            <a:ext cx="1851454" cy="2209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49146692"/>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457200" y="304800"/>
            <a:ext cx="8229600" cy="1143000"/>
          </a:xfrm>
        </p:spPr>
        <p:txBody>
          <a:bodyPr/>
          <a:lstStyle/>
          <a:p>
            <a:pPr algn="l"/>
            <a:r>
              <a:rPr lang="en-US" sz="2800" b="1" u="sng" dirty="0" smtClean="0">
                <a:latin typeface="Segoe UI Semibold" pitchFamily="34" charset="0"/>
                <a:ea typeface="Geneva"/>
                <a:cs typeface="Geneva"/>
              </a:rPr>
              <a:t>California Proposition 65</a:t>
            </a:r>
            <a:r>
              <a:rPr lang="en-US" sz="2800" b="1" dirty="0" smtClean="0">
                <a:latin typeface="Segoe UI Semibold" pitchFamily="34" charset="0"/>
                <a:ea typeface="Geneva"/>
                <a:cs typeface="Geneva"/>
              </a:rPr>
              <a:t/>
            </a:r>
            <a:br>
              <a:rPr lang="en-US" sz="2800" b="1" dirty="0" smtClean="0">
                <a:latin typeface="Segoe UI Semibold" pitchFamily="34" charset="0"/>
                <a:ea typeface="Geneva"/>
                <a:cs typeface="Geneva"/>
              </a:rPr>
            </a:br>
            <a:r>
              <a:rPr lang="en-US" sz="2800" i="1" dirty="0" smtClean="0">
                <a:latin typeface="Segoe UI Semibold" pitchFamily="34" charset="0"/>
                <a:ea typeface="Geneva"/>
                <a:cs typeface="Geneva"/>
              </a:rPr>
              <a:t>What’s Next</a:t>
            </a:r>
            <a:endParaRPr lang="en-US" sz="2800" dirty="0" smtClean="0">
              <a:latin typeface="Segoe UI Semibold" pitchFamily="34" charset="0"/>
              <a:ea typeface="Geneva"/>
              <a:cs typeface="Geneva"/>
            </a:endParaRPr>
          </a:p>
        </p:txBody>
      </p:sp>
      <p:sp>
        <p:nvSpPr>
          <p:cNvPr id="52227" name="Content Placeholder 2"/>
          <p:cNvSpPr>
            <a:spLocks noGrp="1"/>
          </p:cNvSpPr>
          <p:nvPr>
            <p:ph idx="1"/>
          </p:nvPr>
        </p:nvSpPr>
        <p:spPr>
          <a:xfrm>
            <a:off x="457200" y="1447800"/>
            <a:ext cx="8229600" cy="4525963"/>
          </a:xfrm>
        </p:spPr>
        <p:txBody>
          <a:bodyPr/>
          <a:lstStyle/>
          <a:p>
            <a:r>
              <a:rPr lang="en-US" sz="1800" dirty="0" smtClean="0">
                <a:solidFill>
                  <a:srgbClr val="000000"/>
                </a:solidFill>
                <a:latin typeface="Segoe UI" pitchFamily="34" charset="0"/>
                <a:ea typeface="Segoe UI" pitchFamily="34" charset="0"/>
                <a:cs typeface="Segoe UI" pitchFamily="34" charset="0"/>
              </a:rPr>
              <a:t>Potential amendments to Article 6 Clear and Reasonable Warnings</a:t>
            </a:r>
          </a:p>
          <a:p>
            <a:r>
              <a:rPr lang="en-US" sz="1800" dirty="0" smtClean="0">
                <a:solidFill>
                  <a:srgbClr val="000000"/>
                </a:solidFill>
                <a:latin typeface="Segoe UI" pitchFamily="34" charset="0"/>
                <a:ea typeface="Segoe UI" pitchFamily="34" charset="0"/>
                <a:cs typeface="Segoe UI" pitchFamily="34" charset="0"/>
              </a:rPr>
              <a:t>Listing of new chemicals in 2014</a:t>
            </a:r>
          </a:p>
          <a:p>
            <a:pPr lvl="4"/>
            <a:r>
              <a:rPr lang="en-US" sz="1800" dirty="0" smtClean="0">
                <a:solidFill>
                  <a:srgbClr val="000000"/>
                </a:solidFill>
                <a:latin typeface="Segoe UI" pitchFamily="34" charset="0"/>
                <a:ea typeface="Segoe UI" pitchFamily="34" charset="0"/>
                <a:cs typeface="Segoe UI" pitchFamily="34" charset="0"/>
              </a:rPr>
              <a:t>Ethylene Glycol</a:t>
            </a:r>
          </a:p>
          <a:p>
            <a:pPr lvl="4"/>
            <a:r>
              <a:rPr lang="en-US" sz="1800" dirty="0" smtClean="0">
                <a:solidFill>
                  <a:srgbClr val="000000"/>
                </a:solidFill>
                <a:latin typeface="Segoe UI" pitchFamily="34" charset="0"/>
                <a:ea typeface="Segoe UI" pitchFamily="34" charset="0"/>
                <a:cs typeface="Segoe UI" pitchFamily="34" charset="0"/>
              </a:rPr>
              <a:t>N, N-</a:t>
            </a:r>
            <a:r>
              <a:rPr lang="en-US" sz="1800" dirty="0" err="1" smtClean="0">
                <a:solidFill>
                  <a:srgbClr val="000000"/>
                </a:solidFill>
                <a:latin typeface="Segoe UI" pitchFamily="34" charset="0"/>
                <a:ea typeface="Segoe UI" pitchFamily="34" charset="0"/>
                <a:cs typeface="Segoe UI" pitchFamily="34" charset="0"/>
              </a:rPr>
              <a:t>Dimethyl</a:t>
            </a:r>
            <a:r>
              <a:rPr lang="en-US" sz="1800" dirty="0" smtClean="0">
                <a:solidFill>
                  <a:srgbClr val="000000"/>
                </a:solidFill>
                <a:latin typeface="Segoe UI" pitchFamily="34" charset="0"/>
                <a:ea typeface="Segoe UI" pitchFamily="34" charset="0"/>
                <a:cs typeface="Segoe UI" pitchFamily="34" charset="0"/>
              </a:rPr>
              <a:t>-p-</a:t>
            </a:r>
            <a:r>
              <a:rPr lang="en-US" sz="1800" dirty="0" err="1" smtClean="0">
                <a:solidFill>
                  <a:srgbClr val="000000"/>
                </a:solidFill>
                <a:latin typeface="Segoe UI" pitchFamily="34" charset="0"/>
                <a:ea typeface="Segoe UI" pitchFamily="34" charset="0"/>
                <a:cs typeface="Segoe UI" pitchFamily="34" charset="0"/>
              </a:rPr>
              <a:t>Toluidine</a:t>
            </a:r>
            <a:endParaRPr lang="en-US" sz="1800" dirty="0" smtClean="0">
              <a:solidFill>
                <a:srgbClr val="000000"/>
              </a:solidFill>
              <a:latin typeface="Segoe UI" pitchFamily="34" charset="0"/>
              <a:ea typeface="Segoe UI" pitchFamily="34" charset="0"/>
              <a:cs typeface="Segoe UI" pitchFamily="34" charset="0"/>
            </a:endParaRPr>
          </a:p>
          <a:p>
            <a:pPr lvl="4"/>
            <a:r>
              <a:rPr lang="en-US" sz="1800" dirty="0" err="1" smtClean="0">
                <a:solidFill>
                  <a:srgbClr val="000000"/>
                </a:solidFill>
                <a:latin typeface="Segoe UI" pitchFamily="34" charset="0"/>
                <a:ea typeface="Segoe UI" pitchFamily="34" charset="0"/>
                <a:cs typeface="Segoe UI" pitchFamily="34" charset="0"/>
              </a:rPr>
              <a:t>Pentosan</a:t>
            </a:r>
            <a:r>
              <a:rPr lang="en-US" sz="1800" dirty="0" smtClean="0">
                <a:solidFill>
                  <a:srgbClr val="000000"/>
                </a:solidFill>
                <a:latin typeface="Segoe UI" pitchFamily="34" charset="0"/>
                <a:ea typeface="Segoe UI" pitchFamily="34" charset="0"/>
                <a:cs typeface="Segoe UI" pitchFamily="34" charset="0"/>
              </a:rPr>
              <a:t> </a:t>
            </a:r>
            <a:r>
              <a:rPr lang="en-US" sz="1800" dirty="0" err="1" smtClean="0">
                <a:solidFill>
                  <a:srgbClr val="000000"/>
                </a:solidFill>
                <a:latin typeface="Segoe UI" pitchFamily="34" charset="0"/>
                <a:ea typeface="Segoe UI" pitchFamily="34" charset="0"/>
                <a:cs typeface="Segoe UI" pitchFamily="34" charset="0"/>
              </a:rPr>
              <a:t>polysulfate</a:t>
            </a:r>
            <a:r>
              <a:rPr lang="en-US" sz="1800" dirty="0" smtClean="0">
                <a:solidFill>
                  <a:srgbClr val="000000"/>
                </a:solidFill>
                <a:latin typeface="Segoe UI" pitchFamily="34" charset="0"/>
                <a:ea typeface="Segoe UI" pitchFamily="34" charset="0"/>
                <a:cs typeface="Segoe UI" pitchFamily="34" charset="0"/>
              </a:rPr>
              <a:t> sodium</a:t>
            </a:r>
          </a:p>
          <a:p>
            <a:pPr lvl="4"/>
            <a:r>
              <a:rPr lang="en-US" sz="1800" dirty="0" err="1" smtClean="0">
                <a:solidFill>
                  <a:srgbClr val="000000"/>
                </a:solidFill>
                <a:latin typeface="Segoe UI" pitchFamily="34" charset="0"/>
                <a:ea typeface="Segoe UI" pitchFamily="34" charset="0"/>
                <a:cs typeface="Segoe UI" pitchFamily="34" charset="0"/>
              </a:rPr>
              <a:t>Pioglitazone</a:t>
            </a:r>
            <a:endParaRPr lang="en-US" sz="1800" dirty="0" smtClean="0">
              <a:solidFill>
                <a:srgbClr val="000000"/>
              </a:solidFill>
              <a:latin typeface="Segoe UI" pitchFamily="34" charset="0"/>
              <a:ea typeface="Segoe UI" pitchFamily="34" charset="0"/>
              <a:cs typeface="Segoe UI" pitchFamily="34" charset="0"/>
            </a:endParaRPr>
          </a:p>
          <a:p>
            <a:pPr lvl="4"/>
            <a:r>
              <a:rPr lang="en-US" sz="1800" dirty="0" err="1" smtClean="0">
                <a:solidFill>
                  <a:srgbClr val="000000"/>
                </a:solidFill>
                <a:latin typeface="Segoe UI" pitchFamily="34" charset="0"/>
                <a:ea typeface="Segoe UI" pitchFamily="34" charset="0"/>
                <a:cs typeface="Segoe UI" pitchFamily="34" charset="0"/>
              </a:rPr>
              <a:t>Triamterene</a:t>
            </a:r>
            <a:endParaRPr lang="en-US" sz="1800" dirty="0" smtClean="0">
              <a:solidFill>
                <a:srgbClr val="000000"/>
              </a:solidFill>
              <a:latin typeface="Segoe UI" pitchFamily="34" charset="0"/>
              <a:ea typeface="Segoe UI" pitchFamily="34" charset="0"/>
              <a:cs typeface="Segoe UI" pitchFamily="34" charset="0"/>
            </a:endParaRPr>
          </a:p>
          <a:p>
            <a:pPr lvl="4"/>
            <a:r>
              <a:rPr lang="en-US" sz="1800" dirty="0" err="1" smtClean="0">
                <a:solidFill>
                  <a:srgbClr val="000000"/>
                </a:solidFill>
                <a:latin typeface="Segoe UI" pitchFamily="34" charset="0"/>
                <a:ea typeface="Segoe UI" pitchFamily="34" charset="0"/>
                <a:cs typeface="Segoe UI" pitchFamily="34" charset="0"/>
              </a:rPr>
              <a:t>Pulegone</a:t>
            </a:r>
            <a:endParaRPr lang="en-US" sz="1800" dirty="0" smtClean="0">
              <a:solidFill>
                <a:srgbClr val="000000"/>
              </a:solidFill>
              <a:latin typeface="Segoe UI" pitchFamily="34" charset="0"/>
              <a:ea typeface="Segoe UI" pitchFamily="34" charset="0"/>
              <a:cs typeface="Segoe UI" pitchFamily="34" charset="0"/>
            </a:endParaRPr>
          </a:p>
          <a:p>
            <a:pPr lvl="4"/>
            <a:r>
              <a:rPr lang="en-US" sz="1800" dirty="0" smtClean="0">
                <a:solidFill>
                  <a:srgbClr val="000000"/>
                </a:solidFill>
                <a:latin typeface="Segoe UI" pitchFamily="34" charset="0"/>
                <a:ea typeface="Segoe UI" pitchFamily="34" charset="0"/>
                <a:cs typeface="Segoe UI" pitchFamily="34" charset="0"/>
              </a:rPr>
              <a:t>Emissions from High-Temperature Unrefined Rapeseed Oil</a:t>
            </a:r>
          </a:p>
          <a:p>
            <a:pPr lvl="4"/>
            <a:r>
              <a:rPr lang="en-US" sz="1800" dirty="0" smtClean="0">
                <a:solidFill>
                  <a:srgbClr val="000000"/>
                </a:solidFill>
                <a:latin typeface="Segoe UI" pitchFamily="34" charset="0"/>
                <a:ea typeface="Segoe UI" pitchFamily="34" charset="0"/>
                <a:cs typeface="Segoe UI" pitchFamily="34" charset="0"/>
              </a:rPr>
              <a:t>Methyl isobutyl </a:t>
            </a:r>
            <a:r>
              <a:rPr lang="en-US" sz="1800" dirty="0" err="1" smtClean="0">
                <a:solidFill>
                  <a:srgbClr val="000000"/>
                </a:solidFill>
                <a:latin typeface="Segoe UI" pitchFamily="34" charset="0"/>
                <a:ea typeface="Segoe UI" pitchFamily="34" charset="0"/>
                <a:cs typeface="Segoe UI" pitchFamily="34" charset="0"/>
              </a:rPr>
              <a:t>ketone</a:t>
            </a:r>
            <a:r>
              <a:rPr lang="en-US" sz="1800" dirty="0" smtClean="0">
                <a:solidFill>
                  <a:srgbClr val="000000"/>
                </a:solidFill>
                <a:latin typeface="Segoe UI" pitchFamily="34" charset="0"/>
                <a:ea typeface="Segoe UI" pitchFamily="34" charset="0"/>
                <a:cs typeface="Segoe UI" pitchFamily="34" charset="0"/>
              </a:rPr>
              <a:t> (MIBK)</a:t>
            </a:r>
          </a:p>
          <a:p>
            <a:pPr lvl="4"/>
            <a:r>
              <a:rPr lang="en-US" sz="1800" dirty="0" err="1" smtClean="0">
                <a:solidFill>
                  <a:srgbClr val="000000"/>
                </a:solidFill>
                <a:latin typeface="Segoe UI" pitchFamily="34" charset="0"/>
                <a:ea typeface="Segoe UI" pitchFamily="34" charset="0"/>
                <a:cs typeface="Segoe UI" pitchFamily="34" charset="0"/>
              </a:rPr>
              <a:t>Megestrol</a:t>
            </a:r>
            <a:r>
              <a:rPr lang="en-US" sz="1800" dirty="0" smtClean="0">
                <a:solidFill>
                  <a:srgbClr val="000000"/>
                </a:solidFill>
                <a:latin typeface="Segoe UI" pitchFamily="34" charset="0"/>
                <a:ea typeface="Segoe UI" pitchFamily="34" charset="0"/>
                <a:cs typeface="Segoe UI" pitchFamily="34" charset="0"/>
              </a:rPr>
              <a:t> acetate</a:t>
            </a:r>
          </a:p>
          <a:p>
            <a:pPr lvl="4"/>
            <a:r>
              <a:rPr lang="en-US" sz="1800" dirty="0" smtClean="0">
                <a:solidFill>
                  <a:srgbClr val="000000"/>
                </a:solidFill>
                <a:latin typeface="Segoe UI" pitchFamily="34" charset="0"/>
                <a:ea typeface="Segoe UI" pitchFamily="34" charset="0"/>
                <a:cs typeface="Segoe UI" pitchFamily="34" charset="0"/>
              </a:rPr>
              <a:t>Trichloroethylene</a:t>
            </a:r>
          </a:p>
          <a:p>
            <a:pPr lvl="4"/>
            <a:endParaRPr lang="en-US" dirty="0" smtClean="0"/>
          </a:p>
          <a:p>
            <a:pPr lvl="4"/>
            <a:endParaRPr lang="en-US" dirty="0" smtClean="0">
              <a:solidFill>
                <a:srgbClr val="00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990600" y="2209800"/>
            <a:ext cx="6934200" cy="4343400"/>
          </a:xfrm>
        </p:spPr>
        <p:txBody>
          <a:bodyPr/>
          <a:lstStyle/>
          <a:p>
            <a:pPr>
              <a:spcBef>
                <a:spcPts val="1200"/>
              </a:spcBef>
            </a:pPr>
            <a:r>
              <a:rPr lang="en-US" b="1" dirty="0" smtClean="0">
                <a:solidFill>
                  <a:srgbClr val="0070C0"/>
                </a:solidFill>
                <a:latin typeface="Segoe UI Semibold" panose="020B0702040204020203" pitchFamily="34" charset="0"/>
              </a:rPr>
              <a:t>On 8/28/13, the California Dept. of Toxic Substances Control approved the “</a:t>
            </a:r>
            <a:r>
              <a:rPr lang="en-US" b="1" i="1" u="sng" dirty="0" smtClean="0">
                <a:solidFill>
                  <a:srgbClr val="0070C0"/>
                </a:solidFill>
                <a:latin typeface="Segoe UI Semibold" panose="020B0702040204020203" pitchFamily="34" charset="0"/>
              </a:rPr>
              <a:t>Safer Consumer Product Regulation</a:t>
            </a:r>
            <a:r>
              <a:rPr lang="en-US" b="1" dirty="0" smtClean="0">
                <a:solidFill>
                  <a:srgbClr val="0070C0"/>
                </a:solidFill>
                <a:latin typeface="Segoe UI Semibold" panose="020B0702040204020203" pitchFamily="34" charset="0"/>
              </a:rPr>
              <a:t>”:</a:t>
            </a:r>
          </a:p>
          <a:p>
            <a:pPr marL="285750" indent="-285750">
              <a:spcBef>
                <a:spcPts val="1200"/>
              </a:spcBef>
              <a:buFont typeface="Arial" panose="020B0604020202020204" pitchFamily="34" charset="0"/>
              <a:buChar char="•"/>
            </a:pPr>
            <a:r>
              <a:rPr lang="en-US" dirty="0" smtClean="0">
                <a:latin typeface="Segoe UI" panose="020B0502040204020203" pitchFamily="34" charset="0"/>
                <a:ea typeface="Segoe UI" panose="020B0502040204020203" pitchFamily="34" charset="0"/>
                <a:cs typeface="Segoe UI" panose="020B0502040204020203" pitchFamily="34" charset="0"/>
              </a:rPr>
              <a:t>Intent is to protect public health and/or environment;</a:t>
            </a:r>
          </a:p>
          <a:p>
            <a:pPr marL="285750" indent="-285750">
              <a:spcBef>
                <a:spcPts val="1200"/>
              </a:spcBef>
              <a:buFont typeface="Arial" panose="020B0604020202020204" pitchFamily="34" charset="0"/>
              <a:buChar char="•"/>
            </a:pPr>
            <a:r>
              <a:rPr lang="en-US" dirty="0" smtClean="0">
                <a:latin typeface="Segoe UI" panose="020B0502040204020203" pitchFamily="34" charset="0"/>
                <a:ea typeface="Segoe UI" panose="020B0502040204020203" pitchFamily="34" charset="0"/>
                <a:cs typeface="Segoe UI" panose="020B0502040204020203" pitchFamily="34" charset="0"/>
              </a:rPr>
              <a:t>Took effect on </a:t>
            </a:r>
            <a:r>
              <a:rPr lang="en-US" dirty="0" smtClean="0">
                <a:latin typeface="Segoe UI" panose="020B0502040204020203" pitchFamily="34" charset="0"/>
                <a:ea typeface="Segoe UI" panose="020B0502040204020203" pitchFamily="34" charset="0"/>
                <a:cs typeface="Segoe UI" panose="020B0502040204020203" pitchFamily="34" charset="0"/>
              </a:rPr>
              <a:t>10/1/13 and will be phased in over several years;</a:t>
            </a:r>
            <a:endParaRPr lang="en-US"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spcBef>
                <a:spcPts val="1200"/>
              </a:spcBef>
              <a:buFont typeface="Arial" panose="020B0604020202020204" pitchFamily="34" charset="0"/>
              <a:buChar char="•"/>
            </a:pPr>
            <a:r>
              <a:rPr lang="en-US" dirty="0" smtClean="0">
                <a:latin typeface="Segoe UI" panose="020B0502040204020203" pitchFamily="34" charset="0"/>
                <a:ea typeface="Segoe UI" panose="020B0502040204020203" pitchFamily="34" charset="0"/>
                <a:cs typeface="Segoe UI" panose="020B0502040204020203" pitchFamily="34" charset="0"/>
              </a:rPr>
              <a:t>Establishes a process to </a:t>
            </a:r>
            <a:r>
              <a:rPr lang="en-US"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identify</a:t>
            </a:r>
            <a:r>
              <a:rPr lang="en-US" dirty="0" smtClean="0">
                <a:latin typeface="Segoe UI" panose="020B0502040204020203" pitchFamily="34" charset="0"/>
                <a:ea typeface="Segoe UI" panose="020B0502040204020203" pitchFamily="34" charset="0"/>
                <a:cs typeface="Segoe UI" panose="020B0502040204020203" pitchFamily="34" charset="0"/>
              </a:rPr>
              <a:t> consumer products and </a:t>
            </a:r>
            <a:r>
              <a:rPr lang="en-US" i="1" u="sng"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chemicals of concern</a:t>
            </a:r>
            <a:r>
              <a:rPr lang="en-US" dirty="0" smtClean="0">
                <a:latin typeface="Segoe UI" panose="020B0502040204020203" pitchFamily="34" charset="0"/>
                <a:ea typeface="Segoe UI" panose="020B0502040204020203" pitchFamily="34" charset="0"/>
                <a:cs typeface="Segoe UI" panose="020B0502040204020203" pitchFamily="34" charset="0"/>
              </a:rPr>
              <a:t>;</a:t>
            </a:r>
            <a:r>
              <a:rPr lang="en-US" dirty="0">
                <a:latin typeface="Segoe UI" panose="020B0502040204020203" pitchFamily="34" charset="0"/>
                <a:ea typeface="Segoe UI" panose="020B0502040204020203" pitchFamily="34" charset="0"/>
                <a:cs typeface="Segoe UI" panose="020B0502040204020203" pitchFamily="34" charset="0"/>
              </a:rPr>
              <a:t> </a:t>
            </a:r>
            <a:endParaRPr lang="en-US"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spcBef>
                <a:spcPts val="1200"/>
              </a:spcBef>
              <a:buFont typeface="Arial" panose="020B0604020202020204" pitchFamily="34" charset="0"/>
              <a:buChar char="•"/>
            </a:pPr>
            <a:r>
              <a:rPr lang="en-US" dirty="0" smtClean="0">
                <a:latin typeface="Segoe UI" panose="020B0502040204020203" pitchFamily="34" charset="0"/>
                <a:ea typeface="Segoe UI" panose="020B0502040204020203" pitchFamily="34" charset="0"/>
                <a:cs typeface="Segoe UI" panose="020B0502040204020203" pitchFamily="34" charset="0"/>
              </a:rPr>
              <a:t>Approx</a:t>
            </a:r>
            <a:r>
              <a:rPr lang="en-US" dirty="0">
                <a:latin typeface="Segoe UI" panose="020B0502040204020203" pitchFamily="34" charset="0"/>
                <a:ea typeface="Segoe UI" panose="020B0502040204020203" pitchFamily="34" charset="0"/>
                <a:cs typeface="Segoe UI" panose="020B0502040204020203" pitchFamily="34" charset="0"/>
              </a:rPr>
              <a:t>. 1200 chemicals </a:t>
            </a:r>
            <a:r>
              <a:rPr lang="en-US" dirty="0" smtClean="0">
                <a:latin typeface="Segoe UI" panose="020B0502040204020203" pitchFamily="34" charset="0"/>
                <a:ea typeface="Segoe UI" panose="020B0502040204020203" pitchFamily="34" charset="0"/>
                <a:cs typeface="Segoe UI" panose="020B0502040204020203" pitchFamily="34" charset="0"/>
              </a:rPr>
              <a:t>in total may be identified; ~164 initial candidate </a:t>
            </a:r>
            <a:r>
              <a:rPr lang="en-US" dirty="0" smtClean="0">
                <a:latin typeface="Segoe UI" panose="020B0502040204020203" pitchFamily="34" charset="0"/>
                <a:ea typeface="Segoe UI" panose="020B0502040204020203" pitchFamily="34" charset="0"/>
                <a:cs typeface="Segoe UI" panose="020B0502040204020203" pitchFamily="34" charset="0"/>
              </a:rPr>
              <a:t>chemicals</a:t>
            </a:r>
          </a:p>
          <a:p>
            <a:pPr marL="1028700" lvl="1">
              <a:spcBef>
                <a:spcPts val="1200"/>
              </a:spcBef>
              <a:buFont typeface="Arial" panose="020B0604020202020204" pitchFamily="34" charset="0"/>
              <a:buChar char="•"/>
            </a:pPr>
            <a:r>
              <a:rPr lang="en-US" sz="1800" dirty="0" smtClean="0">
                <a:latin typeface="Segoe UI" panose="020B0502040204020203" pitchFamily="34" charset="0"/>
                <a:ea typeface="Segoe UI" panose="020B0502040204020203" pitchFamily="34" charset="0"/>
                <a:cs typeface="Segoe UI" panose="020B0502040204020203" pitchFamily="34" charset="0"/>
              </a:rPr>
              <a:t>Is the chemical necessary?</a:t>
            </a:r>
          </a:p>
          <a:p>
            <a:pPr marL="1028700" lvl="1">
              <a:spcBef>
                <a:spcPts val="1200"/>
              </a:spcBef>
              <a:buFont typeface="Arial" panose="020B0604020202020204" pitchFamily="34" charset="0"/>
              <a:buChar char="•"/>
            </a:pPr>
            <a:r>
              <a:rPr lang="en-US" sz="1800" dirty="0" smtClean="0">
                <a:latin typeface="Segoe UI" panose="020B0502040204020203" pitchFamily="34" charset="0"/>
                <a:ea typeface="Segoe UI" panose="020B0502040204020203" pitchFamily="34" charset="0"/>
                <a:cs typeface="Segoe UI" panose="020B0502040204020203" pitchFamily="34" charset="0"/>
              </a:rPr>
              <a:t>Is there a safer alternative?</a:t>
            </a:r>
            <a:endParaRPr lang="en-US" sz="1800" dirty="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US" dirty="0" smtClean="0">
              <a:latin typeface="Segoe UI Semibold" panose="020B0702040204020203" pitchFamily="34" charset="0"/>
            </a:endParaRPr>
          </a:p>
        </p:txBody>
      </p:sp>
      <p:pic>
        <p:nvPicPr>
          <p:cNvPr id="9220" name="Picture 4" descr="http://www.mofo.com/files/Uploads/Images/banner-Californias-Green-Chemistry-Initiative.jpg"/>
          <p:cNvPicPr>
            <a:picLocks noGrp="1" noChangeAspect="1" noChangeArrowheads="1"/>
          </p:cNvPicPr>
          <p:nvPr>
            <p:ph type="pic" sz="quarter" idx="11"/>
          </p:nvPr>
        </p:nvPicPr>
        <p:blipFill>
          <a:blip r:embed="rId2" cstate="print">
            <a:extLst>
              <a:ext uri="{28A0092B-C50C-407E-A947-70E740481C1C}">
                <a14:useLocalDpi xmlns:a14="http://schemas.microsoft.com/office/drawing/2010/main" xmlns="" val="0"/>
              </a:ext>
            </a:extLst>
          </a:blip>
          <a:stretch>
            <a:fillRect/>
          </a:stretch>
        </p:blipFill>
        <p:spPr bwMode="auto">
          <a:xfrm>
            <a:off x="4800600" y="533400"/>
            <a:ext cx="3810000" cy="116395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609600" y="457200"/>
            <a:ext cx="3429000" cy="954107"/>
          </a:xfrm>
          <a:prstGeom prst="rect">
            <a:avLst/>
          </a:prstGeom>
          <a:noFill/>
        </p:spPr>
        <p:txBody>
          <a:bodyPr wrap="square" rtlCol="0">
            <a:spAutoFit/>
          </a:bodyPr>
          <a:lstStyle/>
          <a:p>
            <a:r>
              <a:rPr lang="en-US" sz="2800" u="sng" dirty="0" smtClean="0">
                <a:latin typeface="Segoe UI Semibold" panose="020B0702040204020203" pitchFamily="34" charset="0"/>
              </a:rPr>
              <a:t>Wait…there’s more from California</a:t>
            </a:r>
            <a:endParaRPr lang="en-US" sz="2800" u="sng" dirty="0">
              <a:latin typeface="Segoe UI Semibold" panose="020B0702040204020203" pitchFamily="34" charset="0"/>
            </a:endParaRPr>
          </a:p>
        </p:txBody>
      </p:sp>
    </p:spTree>
    <p:extLst>
      <p:ext uri="{BB962C8B-B14F-4D97-AF65-F5344CB8AC3E}">
        <p14:creationId xmlns:p14="http://schemas.microsoft.com/office/powerpoint/2010/main" xmlns="" val="687809521"/>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828800"/>
            <a:ext cx="7772400" cy="1752601"/>
          </a:xfrm>
        </p:spPr>
        <p:txBody>
          <a:bodyPr>
            <a:normAutofit fontScale="92500" lnSpcReduction="10000"/>
          </a:bodyPr>
          <a:lstStyle/>
          <a:p>
            <a:pPr marL="0" indent="0" algn="ctr">
              <a:buNone/>
            </a:pPr>
            <a:r>
              <a:rPr lang="en-US" sz="2400" dirty="0" smtClean="0"/>
              <a:t>This information is being furnished by PPAI for educational and informational purposes only.  The Association makes no warranties or representations about specific dates, coverage or application.  </a:t>
            </a:r>
          </a:p>
          <a:p>
            <a:pPr marL="0" indent="0" algn="ctr">
              <a:buNone/>
            </a:pPr>
            <a:r>
              <a:rPr lang="en-US" sz="2400" dirty="0" smtClean="0"/>
              <a:t>Consult with appropriate legal counsel about the specific application of the law to your business and products.</a:t>
            </a:r>
            <a:endParaRPr lang="en-US" sz="2400" dirty="0"/>
          </a:p>
        </p:txBody>
      </p:sp>
    </p:spTree>
    <p:extLst>
      <p:ext uri="{BB962C8B-B14F-4D97-AF65-F5344CB8AC3E}">
        <p14:creationId xmlns:p14="http://schemas.microsoft.com/office/powerpoint/2010/main" xmlns="" val="31440951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228600" y="200025"/>
            <a:ext cx="8229600" cy="1143000"/>
          </a:xfrm>
        </p:spPr>
        <p:txBody>
          <a:bodyPr/>
          <a:lstStyle/>
          <a:p>
            <a:pPr algn="l"/>
            <a:r>
              <a:rPr lang="en-US" sz="2800" u="sng" dirty="0" smtClean="0">
                <a:latin typeface="Segoe UI Semibold" pitchFamily="34" charset="0"/>
                <a:ea typeface="Geneva"/>
                <a:cs typeface="Geneva"/>
              </a:rPr>
              <a:t>California Safer Consumer Product </a:t>
            </a:r>
            <a:r>
              <a:rPr lang="en-US" sz="2800" u="sng" dirty="0" smtClean="0">
                <a:latin typeface="Segoe UI Semibold" pitchFamily="34" charset="0"/>
                <a:ea typeface="Geneva"/>
                <a:cs typeface="Geneva"/>
              </a:rPr>
              <a:t>Regulations</a:t>
            </a:r>
            <a:endParaRPr lang="en-US" sz="1400" u="sng" dirty="0" smtClean="0">
              <a:latin typeface="Segoe UI Semibold" pitchFamily="34" charset="0"/>
              <a:ea typeface="Geneva"/>
              <a:cs typeface="Geneva"/>
            </a:endParaRPr>
          </a:p>
        </p:txBody>
      </p:sp>
      <p:sp>
        <p:nvSpPr>
          <p:cNvPr id="46084" name="Content Placeholder 2"/>
          <p:cNvSpPr>
            <a:spLocks noGrp="1"/>
          </p:cNvSpPr>
          <p:nvPr>
            <p:ph idx="1"/>
          </p:nvPr>
        </p:nvSpPr>
        <p:spPr>
          <a:xfrm>
            <a:off x="457200" y="1447800"/>
            <a:ext cx="8229600" cy="4525963"/>
          </a:xfrm>
        </p:spPr>
        <p:txBody>
          <a:bodyPr rtlCol="0">
            <a:normAutofit/>
          </a:bodyPr>
          <a:lstStyle/>
          <a:p>
            <a:pPr marL="0" indent="0" fontAlgn="auto">
              <a:spcAft>
                <a:spcPts val="0"/>
              </a:spcAft>
              <a:buFont typeface="Arial" pitchFamily="34" charset="0"/>
              <a:buNone/>
              <a:defRPr/>
            </a:pPr>
            <a:r>
              <a:rPr lang="en-US" sz="2000" b="1" dirty="0">
                <a:solidFill>
                  <a:srgbClr val="000000"/>
                </a:solidFill>
                <a:latin typeface="Arial" panose="020B0604020202020204" pitchFamily="34" charset="0"/>
                <a:ea typeface="Geneva"/>
                <a:cs typeface="Arial" panose="020B0604020202020204" pitchFamily="34" charset="0"/>
              </a:rPr>
              <a:t>	</a:t>
            </a:r>
            <a:r>
              <a:rPr lang="en-US" sz="2000" b="1" dirty="0" smtClean="0">
                <a:solidFill>
                  <a:srgbClr val="000000"/>
                </a:solidFill>
                <a:latin typeface="Arial" panose="020B0604020202020204" pitchFamily="34" charset="0"/>
                <a:ea typeface="Geneva"/>
                <a:cs typeface="Arial" panose="020B0604020202020204" pitchFamily="34" charset="0"/>
              </a:rPr>
              <a:t>		</a:t>
            </a:r>
            <a:r>
              <a:rPr lang="en-US" sz="2000" b="1" dirty="0" smtClean="0">
                <a:solidFill>
                  <a:srgbClr val="000000"/>
                </a:solidFill>
                <a:latin typeface="Segoe UI" pitchFamily="34" charset="0"/>
                <a:ea typeface="Segoe UI" pitchFamily="34" charset="0"/>
                <a:cs typeface="Segoe UI" pitchFamily="34" charset="0"/>
              </a:rPr>
              <a:t>4 Step Process</a:t>
            </a:r>
          </a:p>
          <a:p>
            <a:pPr fontAlgn="auto">
              <a:spcAft>
                <a:spcPts val="0"/>
              </a:spcAft>
              <a:defRPr/>
            </a:pPr>
            <a:endParaRPr lang="en-US" sz="2000" dirty="0" smtClean="0">
              <a:solidFill>
                <a:srgbClr val="000000"/>
              </a:solidFill>
              <a:ea typeface="Geneva"/>
            </a:endParaRPr>
          </a:p>
          <a:p>
            <a:pPr fontAlgn="auto">
              <a:spcAft>
                <a:spcPts val="0"/>
              </a:spcAft>
              <a:defRPr/>
            </a:pPr>
            <a:endParaRPr lang="en-US" sz="2000" dirty="0" smtClean="0">
              <a:solidFill>
                <a:srgbClr val="000000"/>
              </a:solidFill>
              <a:ea typeface="Geneva"/>
            </a:endParaRPr>
          </a:p>
          <a:p>
            <a:pPr marL="342900" lvl="4" indent="-342900" fontAlgn="auto">
              <a:spcAft>
                <a:spcPts val="0"/>
              </a:spcAft>
              <a:buFont typeface="Arial" pitchFamily="34" charset="0"/>
              <a:buChar char="•"/>
              <a:defRPr/>
            </a:pPr>
            <a:endParaRPr lang="en-US" dirty="0" smtClean="0">
              <a:solidFill>
                <a:srgbClr val="000000"/>
              </a:solidFill>
            </a:endParaRPr>
          </a:p>
        </p:txBody>
      </p:sp>
      <p:pic>
        <p:nvPicPr>
          <p:cNvPr id="55300" name="Picture 2"/>
          <p:cNvPicPr>
            <a:picLocks noChangeAspect="1" noChangeArrowheads="1"/>
          </p:cNvPicPr>
          <p:nvPr/>
        </p:nvPicPr>
        <p:blipFill>
          <a:blip r:embed="rId3" cstate="print"/>
          <a:srcRect/>
          <a:stretch>
            <a:fillRect/>
          </a:stretch>
        </p:blipFill>
        <p:spPr bwMode="auto">
          <a:xfrm>
            <a:off x="2286000" y="2159000"/>
            <a:ext cx="4530725" cy="34004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a:xfrm>
            <a:off x="838200" y="1905000"/>
            <a:ext cx="7315200" cy="4191000"/>
          </a:xfrm>
        </p:spPr>
        <p:txBody>
          <a:bodyPr/>
          <a:lstStyle/>
          <a:p>
            <a:pPr marL="342900" indent="-342900">
              <a:spcBef>
                <a:spcPts val="1200"/>
              </a:spcBef>
              <a:buFont typeface="+mj-lt"/>
              <a:buAutoNum type="arabicParenR"/>
            </a:pPr>
            <a:r>
              <a:rPr lang="en-US" dirty="0" smtClean="0">
                <a:latin typeface="Segoe UI" panose="020B0502040204020203" pitchFamily="34" charset="0"/>
                <a:ea typeface="Segoe UI" panose="020B0502040204020203" pitchFamily="34" charset="0"/>
                <a:cs typeface="Segoe UI" panose="020B0502040204020203" pitchFamily="34" charset="0"/>
              </a:rPr>
              <a:t>Designated 3 </a:t>
            </a:r>
            <a:r>
              <a:rPr lang="en-US"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priority products and chemicals </a:t>
            </a:r>
            <a:r>
              <a:rPr lang="en-US" dirty="0" smtClean="0">
                <a:latin typeface="Segoe UI" panose="020B0502040204020203" pitchFamily="34" charset="0"/>
                <a:ea typeface="Segoe UI" panose="020B0502040204020203" pitchFamily="34" charset="0"/>
                <a:cs typeface="Segoe UI" panose="020B0502040204020203" pitchFamily="34" charset="0"/>
              </a:rPr>
              <a:t>for assessment of safer alternatives</a:t>
            </a:r>
          </a:p>
          <a:p>
            <a:pPr marL="1085850" lvl="1" indent="-342900">
              <a:spcBef>
                <a:spcPts val="1200"/>
              </a:spcBef>
              <a:buFont typeface="+mj-lt"/>
              <a:buAutoNum type="arabicParenR"/>
            </a:pPr>
            <a:r>
              <a:rPr lang="en-US" sz="1800" dirty="0" smtClean="0">
                <a:latin typeface="Segoe UI" panose="020B0502040204020203" pitchFamily="34" charset="0"/>
                <a:ea typeface="Segoe UI" panose="020B0502040204020203" pitchFamily="34" charset="0"/>
                <a:cs typeface="Segoe UI" panose="020B0502040204020203" pitchFamily="34" charset="0"/>
              </a:rPr>
              <a:t>Children’s foam padded sleeping products containing the flame retardant TDCPP, also known as chlorinated </a:t>
            </a:r>
            <a:r>
              <a:rPr lang="en-US" sz="1800" dirty="0" err="1" smtClean="0">
                <a:latin typeface="Segoe UI" panose="020B0502040204020203" pitchFamily="34" charset="0"/>
                <a:ea typeface="Segoe UI" panose="020B0502040204020203" pitchFamily="34" charset="0"/>
                <a:cs typeface="Segoe UI" panose="020B0502040204020203" pitchFamily="34" charset="0"/>
              </a:rPr>
              <a:t>tris</a:t>
            </a:r>
            <a:endParaRPr lang="en-US" sz="1800" dirty="0" smtClean="0">
              <a:latin typeface="Segoe UI" panose="020B0502040204020203" pitchFamily="34" charset="0"/>
              <a:ea typeface="Segoe UI" panose="020B0502040204020203" pitchFamily="34" charset="0"/>
              <a:cs typeface="Segoe UI" panose="020B0502040204020203" pitchFamily="34" charset="0"/>
            </a:endParaRPr>
          </a:p>
          <a:p>
            <a:pPr marL="1085850" lvl="1" indent="-342900">
              <a:spcBef>
                <a:spcPts val="1200"/>
              </a:spcBef>
              <a:buFont typeface="+mj-lt"/>
              <a:buAutoNum type="arabicParenR"/>
            </a:pPr>
            <a:r>
              <a:rPr lang="en-US" sz="1800" dirty="0" smtClean="0">
                <a:latin typeface="Segoe UI" panose="020B0502040204020203" pitchFamily="34" charset="0"/>
                <a:ea typeface="Segoe UI" panose="020B0502040204020203" pitchFamily="34" charset="0"/>
                <a:cs typeface="Segoe UI" panose="020B0502040204020203" pitchFamily="34" charset="0"/>
              </a:rPr>
              <a:t>Paint and varnish strippers and surface cleaners with </a:t>
            </a:r>
            <a:r>
              <a:rPr lang="en-US" sz="1800" dirty="0" err="1" smtClean="0">
                <a:latin typeface="Segoe UI" panose="020B0502040204020203" pitchFamily="34" charset="0"/>
                <a:ea typeface="Segoe UI" panose="020B0502040204020203" pitchFamily="34" charset="0"/>
                <a:cs typeface="Segoe UI" panose="020B0502040204020203" pitchFamily="34" charset="0"/>
              </a:rPr>
              <a:t>methylene</a:t>
            </a:r>
            <a:r>
              <a:rPr lang="en-US" sz="1800" dirty="0" smtClean="0">
                <a:latin typeface="Segoe UI" panose="020B0502040204020203" pitchFamily="34" charset="0"/>
                <a:ea typeface="Segoe UI" panose="020B0502040204020203" pitchFamily="34" charset="0"/>
                <a:cs typeface="Segoe UI" panose="020B0502040204020203" pitchFamily="34" charset="0"/>
              </a:rPr>
              <a:t> chloride</a:t>
            </a:r>
          </a:p>
          <a:p>
            <a:pPr marL="1085850" lvl="1" indent="-342900">
              <a:spcBef>
                <a:spcPts val="1200"/>
              </a:spcBef>
              <a:buFont typeface="+mj-lt"/>
              <a:buAutoNum type="arabicParenR"/>
            </a:pPr>
            <a:r>
              <a:rPr lang="en-US" sz="1800" dirty="0" smtClean="0">
                <a:latin typeface="Segoe UI" panose="020B0502040204020203" pitchFamily="34" charset="0"/>
                <a:ea typeface="Segoe UI" panose="020B0502040204020203" pitchFamily="34" charset="0"/>
                <a:cs typeface="Segoe UI" panose="020B0502040204020203" pitchFamily="34" charset="0"/>
              </a:rPr>
              <a:t>Spray polyurethane foam (SPF) systems containing </a:t>
            </a:r>
            <a:r>
              <a:rPr lang="en-US" sz="1800" dirty="0" err="1" smtClean="0">
                <a:latin typeface="Segoe UI" panose="020B0502040204020203" pitchFamily="34" charset="0"/>
                <a:ea typeface="Segoe UI" panose="020B0502040204020203" pitchFamily="34" charset="0"/>
                <a:cs typeface="Segoe UI" panose="020B0502040204020203" pitchFamily="34" charset="0"/>
              </a:rPr>
              <a:t>unreacted</a:t>
            </a:r>
            <a:r>
              <a:rPr lang="en-US" sz="1800" dirty="0" smtClean="0">
                <a:latin typeface="Segoe UI" panose="020B0502040204020203" pitchFamily="34" charset="0"/>
                <a:ea typeface="Segoe UI" panose="020B0502040204020203" pitchFamily="34" charset="0"/>
                <a:cs typeface="Segoe UI" panose="020B0502040204020203" pitchFamily="34" charset="0"/>
              </a:rPr>
              <a:t> </a:t>
            </a:r>
            <a:r>
              <a:rPr lang="en-US" sz="1800" dirty="0" err="1" smtClean="0">
                <a:latin typeface="Segoe UI" panose="020B0502040204020203" pitchFamily="34" charset="0"/>
                <a:ea typeface="Segoe UI" panose="020B0502040204020203" pitchFamily="34" charset="0"/>
                <a:cs typeface="Segoe UI" panose="020B0502040204020203" pitchFamily="34" charset="0"/>
              </a:rPr>
              <a:t>diisocyanates</a:t>
            </a:r>
            <a:r>
              <a:rPr lang="en-US" sz="1800" dirty="0" smtClean="0">
                <a:latin typeface="Segoe UI" panose="020B0502040204020203" pitchFamily="34" charset="0"/>
                <a:ea typeface="Segoe UI" panose="020B0502040204020203" pitchFamily="34" charset="0"/>
                <a:cs typeface="Segoe UI" panose="020B0502040204020203" pitchFamily="34" charset="0"/>
              </a:rPr>
              <a:t> (insulation)</a:t>
            </a:r>
          </a:p>
          <a:p>
            <a:pPr marL="342900" indent="-342900">
              <a:spcBef>
                <a:spcPts val="1200"/>
              </a:spcBef>
              <a:buFont typeface="+mj-lt"/>
              <a:buAutoNum type="arabicParenR"/>
            </a:pPr>
            <a:r>
              <a:rPr lang="en-US" dirty="0" smtClean="0">
                <a:latin typeface="Segoe UI" panose="020B0502040204020203" pitchFamily="34" charset="0"/>
                <a:ea typeface="Segoe UI" panose="020B0502040204020203" pitchFamily="34" charset="0"/>
                <a:cs typeface="Segoe UI" panose="020B0502040204020203" pitchFamily="34" charset="0"/>
              </a:rPr>
              <a:t>Will require </a:t>
            </a:r>
            <a:r>
              <a:rPr lang="en-US"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alternative assessments</a:t>
            </a:r>
            <a:r>
              <a:rPr lang="en-US" dirty="0" smtClean="0">
                <a:latin typeface="Segoe UI" panose="020B0502040204020203" pitchFamily="34" charset="0"/>
                <a:ea typeface="Segoe UI" panose="020B0502040204020203" pitchFamily="34" charset="0"/>
                <a:cs typeface="Segoe UI" panose="020B0502040204020203" pitchFamily="34" charset="0"/>
              </a:rPr>
              <a:t> for Priority Products/Chemical combinations</a:t>
            </a:r>
          </a:p>
          <a:p>
            <a:pPr marL="342900" indent="-342900">
              <a:spcBef>
                <a:spcPts val="1200"/>
              </a:spcBef>
              <a:buFont typeface="+mj-lt"/>
              <a:buAutoNum type="arabicParenR"/>
            </a:pPr>
            <a:r>
              <a:rPr lang="en-US" dirty="0" smtClean="0">
                <a:latin typeface="Segoe UI" panose="020B0502040204020203" pitchFamily="34" charset="0"/>
                <a:ea typeface="Segoe UI" panose="020B0502040204020203" pitchFamily="34" charset="0"/>
                <a:cs typeface="Segoe UI" panose="020B0502040204020203" pitchFamily="34" charset="0"/>
              </a:rPr>
              <a:t>Will impose </a:t>
            </a:r>
            <a:r>
              <a:rPr lang="en-US"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conditions for compliance </a:t>
            </a:r>
            <a:r>
              <a:rPr lang="en-US" dirty="0" smtClean="0">
                <a:latin typeface="Segoe UI" panose="020B0502040204020203" pitchFamily="34" charset="0"/>
                <a:ea typeface="Segoe UI" panose="020B0502040204020203" pitchFamily="34" charset="0"/>
                <a:cs typeface="Segoe UI" panose="020B0502040204020203" pitchFamily="34" charset="0"/>
              </a:rPr>
              <a:t>(i.e., warnings, notices, restrictions or bans on use of chemicals or products.</a:t>
            </a:r>
          </a:p>
        </p:txBody>
      </p:sp>
      <p:pic>
        <p:nvPicPr>
          <p:cNvPr id="9220" name="Picture 4" descr="http://www.mofo.com/files/Uploads/Images/banner-Californias-Green-Chemistry-Initiative.jpg"/>
          <p:cNvPicPr>
            <a:picLocks noGrp="1" noChangeAspect="1" noChangeArrowheads="1"/>
          </p:cNvPicPr>
          <p:nvPr>
            <p:ph type="pic" sz="quarter" idx="11"/>
          </p:nvPr>
        </p:nvPicPr>
        <p:blipFill>
          <a:blip r:embed="rId2" cstate="print">
            <a:extLst>
              <a:ext uri="{28A0092B-C50C-407E-A947-70E740481C1C}">
                <a14:useLocalDpi xmlns:a14="http://schemas.microsoft.com/office/drawing/2010/main" xmlns="" val="0"/>
              </a:ext>
            </a:extLst>
          </a:blip>
          <a:stretch>
            <a:fillRect/>
          </a:stretch>
        </p:blipFill>
        <p:spPr bwMode="auto">
          <a:xfrm>
            <a:off x="4800600" y="533400"/>
            <a:ext cx="3810000" cy="116395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609600" y="457200"/>
            <a:ext cx="3429000" cy="954107"/>
          </a:xfrm>
          <a:prstGeom prst="rect">
            <a:avLst/>
          </a:prstGeom>
          <a:noFill/>
        </p:spPr>
        <p:txBody>
          <a:bodyPr wrap="square" rtlCol="0">
            <a:spAutoFit/>
          </a:bodyPr>
          <a:lstStyle/>
          <a:p>
            <a:r>
              <a:rPr lang="en-US" sz="2800" u="sng" dirty="0" smtClean="0">
                <a:latin typeface="Segoe UI Semibold" panose="020B0702040204020203" pitchFamily="34" charset="0"/>
              </a:rPr>
              <a:t>Wait…there’s more from California</a:t>
            </a:r>
            <a:endParaRPr lang="en-US" sz="2800" u="sng" dirty="0">
              <a:latin typeface="Segoe UI Semibold" panose="020B0702040204020203" pitchFamily="34" charset="0"/>
            </a:endParaRPr>
          </a:p>
        </p:txBody>
      </p:sp>
    </p:spTree>
    <p:extLst>
      <p:ext uri="{BB962C8B-B14F-4D97-AF65-F5344CB8AC3E}">
        <p14:creationId xmlns:p14="http://schemas.microsoft.com/office/powerpoint/2010/main" xmlns="" val="687809521"/>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300038" y="184150"/>
            <a:ext cx="8229600" cy="1143000"/>
          </a:xfrm>
        </p:spPr>
        <p:txBody>
          <a:bodyPr/>
          <a:lstStyle/>
          <a:p>
            <a:pPr algn="l"/>
            <a:r>
              <a:rPr lang="en-US" sz="2800" u="sng" dirty="0" smtClean="0">
                <a:latin typeface="Segoe UI Semibold" pitchFamily="34" charset="0"/>
                <a:ea typeface="Geneva"/>
                <a:cs typeface="Geneva"/>
              </a:rPr>
              <a:t>California Safer Consumer Products Regulations</a:t>
            </a:r>
          </a:p>
        </p:txBody>
      </p:sp>
      <p:sp>
        <p:nvSpPr>
          <p:cNvPr id="3" name="Content Placeholder 2"/>
          <p:cNvSpPr>
            <a:spLocks noGrp="1"/>
          </p:cNvSpPr>
          <p:nvPr>
            <p:ph idx="1"/>
          </p:nvPr>
        </p:nvSpPr>
        <p:spPr/>
        <p:txBody>
          <a:bodyPr rtlCol="0">
            <a:normAutofit/>
          </a:bodyPr>
          <a:lstStyle/>
          <a:p>
            <a:pPr marL="0" indent="0" fontAlgn="auto">
              <a:spcAft>
                <a:spcPts val="0"/>
              </a:spcAft>
              <a:buFont typeface="Arial" pitchFamily="34" charset="0"/>
              <a:buNone/>
              <a:defRPr/>
            </a:pPr>
            <a:r>
              <a:rPr lang="en-US" sz="2000" dirty="0" smtClean="0">
                <a:solidFill>
                  <a:srgbClr val="000000"/>
                </a:solidFill>
                <a:latin typeface="Segoe UI" pitchFamily="34" charset="0"/>
                <a:ea typeface="Segoe UI" pitchFamily="34" charset="0"/>
                <a:cs typeface="Segoe UI" pitchFamily="34" charset="0"/>
              </a:rPr>
              <a:t>In September, the DTSC proposed a 3 </a:t>
            </a:r>
            <a:r>
              <a:rPr lang="en-US" sz="2000" dirty="0" smtClean="0">
                <a:solidFill>
                  <a:srgbClr val="000000"/>
                </a:solidFill>
                <a:latin typeface="Segoe UI" pitchFamily="34" charset="0"/>
                <a:ea typeface="Segoe UI" pitchFamily="34" charset="0"/>
                <a:cs typeface="Segoe UI" pitchFamily="34" charset="0"/>
              </a:rPr>
              <a:t>year work plan </a:t>
            </a:r>
            <a:r>
              <a:rPr lang="en-US" sz="2000" dirty="0" smtClean="0">
                <a:solidFill>
                  <a:srgbClr val="000000"/>
                </a:solidFill>
                <a:latin typeface="Segoe UI" pitchFamily="34" charset="0"/>
                <a:ea typeface="Segoe UI" pitchFamily="34" charset="0"/>
                <a:cs typeface="Segoe UI" pitchFamily="34" charset="0"/>
              </a:rPr>
              <a:t>with the following product categories:</a:t>
            </a:r>
          </a:p>
          <a:p>
            <a:pPr lvl="1" fontAlgn="auto">
              <a:spcAft>
                <a:spcPts val="0"/>
              </a:spcAft>
              <a:buFont typeface="Arial" pitchFamily="34" charset="0"/>
              <a:buChar char="•"/>
              <a:defRPr/>
            </a:pPr>
            <a:r>
              <a:rPr lang="en-US" sz="2000" dirty="0" smtClean="0">
                <a:solidFill>
                  <a:srgbClr val="000000"/>
                </a:solidFill>
                <a:latin typeface="Segoe UI" pitchFamily="34" charset="0"/>
                <a:ea typeface="Segoe UI" pitchFamily="34" charset="0"/>
                <a:cs typeface="Segoe UI" pitchFamily="34" charset="0"/>
              </a:rPr>
              <a:t>Beauty, Personal Care and Hygiene Products</a:t>
            </a:r>
          </a:p>
          <a:p>
            <a:pPr lvl="1" fontAlgn="auto">
              <a:spcAft>
                <a:spcPts val="0"/>
              </a:spcAft>
              <a:buFont typeface="Arial" pitchFamily="34" charset="0"/>
              <a:buChar char="•"/>
              <a:defRPr/>
            </a:pPr>
            <a:r>
              <a:rPr lang="en-US" sz="2000" dirty="0" smtClean="0">
                <a:solidFill>
                  <a:srgbClr val="000000"/>
                </a:solidFill>
                <a:latin typeface="Segoe UI" pitchFamily="34" charset="0"/>
                <a:ea typeface="Segoe UI" pitchFamily="34" charset="0"/>
                <a:cs typeface="Segoe UI" pitchFamily="34" charset="0"/>
              </a:rPr>
              <a:t>Building Products (Adhesives, Paints, Sealants, etc.)</a:t>
            </a:r>
          </a:p>
          <a:p>
            <a:pPr lvl="1" fontAlgn="auto">
              <a:spcAft>
                <a:spcPts val="0"/>
              </a:spcAft>
              <a:buFont typeface="Arial" pitchFamily="34" charset="0"/>
              <a:buChar char="•"/>
              <a:defRPr/>
            </a:pPr>
            <a:r>
              <a:rPr lang="en-US" sz="2000" dirty="0" smtClean="0">
                <a:solidFill>
                  <a:srgbClr val="000000"/>
                </a:solidFill>
                <a:latin typeface="Segoe UI" pitchFamily="34" charset="0"/>
                <a:ea typeface="Segoe UI" pitchFamily="34" charset="0"/>
                <a:cs typeface="Segoe UI" pitchFamily="34" charset="0"/>
              </a:rPr>
              <a:t>Household, Office Furniture and Furnishings</a:t>
            </a:r>
          </a:p>
          <a:p>
            <a:pPr lvl="1" fontAlgn="auto">
              <a:spcAft>
                <a:spcPts val="0"/>
              </a:spcAft>
              <a:buFont typeface="Arial" pitchFamily="34" charset="0"/>
              <a:buChar char="•"/>
              <a:defRPr/>
            </a:pPr>
            <a:r>
              <a:rPr lang="en-US" sz="2000" dirty="0" smtClean="0">
                <a:solidFill>
                  <a:srgbClr val="000000"/>
                </a:solidFill>
                <a:latin typeface="Segoe UI" pitchFamily="34" charset="0"/>
                <a:ea typeface="Segoe UI" pitchFamily="34" charset="0"/>
                <a:cs typeface="Segoe UI" pitchFamily="34" charset="0"/>
              </a:rPr>
              <a:t>Cleaning Products</a:t>
            </a:r>
          </a:p>
          <a:p>
            <a:pPr lvl="1" fontAlgn="auto">
              <a:spcAft>
                <a:spcPts val="0"/>
              </a:spcAft>
              <a:buFont typeface="Arial" pitchFamily="34" charset="0"/>
              <a:buChar char="•"/>
              <a:defRPr/>
            </a:pPr>
            <a:r>
              <a:rPr lang="en-US" sz="2000" dirty="0" smtClean="0">
                <a:solidFill>
                  <a:srgbClr val="000000"/>
                </a:solidFill>
                <a:latin typeface="Segoe UI" pitchFamily="34" charset="0"/>
                <a:ea typeface="Segoe UI" pitchFamily="34" charset="0"/>
                <a:cs typeface="Segoe UI" pitchFamily="34" charset="0"/>
              </a:rPr>
              <a:t>Clothing</a:t>
            </a:r>
          </a:p>
          <a:p>
            <a:pPr lvl="1" fontAlgn="auto">
              <a:spcAft>
                <a:spcPts val="0"/>
              </a:spcAft>
              <a:buFont typeface="Arial" pitchFamily="34" charset="0"/>
              <a:buChar char="•"/>
              <a:defRPr/>
            </a:pPr>
            <a:r>
              <a:rPr lang="en-US" sz="2000" dirty="0" smtClean="0">
                <a:solidFill>
                  <a:srgbClr val="000000"/>
                </a:solidFill>
                <a:latin typeface="Segoe UI" pitchFamily="34" charset="0"/>
                <a:ea typeface="Segoe UI" pitchFamily="34" charset="0"/>
                <a:cs typeface="Segoe UI" pitchFamily="34" charset="0"/>
              </a:rPr>
              <a:t>Fishing and Angling Equipment</a:t>
            </a:r>
          </a:p>
          <a:p>
            <a:pPr lvl="1" fontAlgn="auto">
              <a:spcAft>
                <a:spcPts val="0"/>
              </a:spcAft>
              <a:buFont typeface="Arial" pitchFamily="34" charset="0"/>
              <a:buChar char="•"/>
              <a:defRPr/>
            </a:pPr>
            <a:r>
              <a:rPr lang="en-US" sz="2000" dirty="0" smtClean="0">
                <a:solidFill>
                  <a:srgbClr val="000000"/>
                </a:solidFill>
                <a:latin typeface="Segoe UI" pitchFamily="34" charset="0"/>
                <a:ea typeface="Segoe UI" pitchFamily="34" charset="0"/>
                <a:cs typeface="Segoe UI" pitchFamily="34" charset="0"/>
              </a:rPr>
              <a:t>Office Machinery (i.e. ink cartridges)</a:t>
            </a:r>
          </a:p>
          <a:p>
            <a:pPr fontAlgn="auto">
              <a:spcAft>
                <a:spcPts val="0"/>
              </a:spcAft>
              <a:defRPr/>
            </a:pPr>
            <a:endParaRPr lang="en-US" sz="2000" dirty="0">
              <a:solidFill>
                <a:srgbClr val="000000"/>
              </a:solidFill>
            </a:endParaRPr>
          </a:p>
          <a:p>
            <a:pPr marL="342900" lvl="4" indent="-342900" fontAlgn="auto">
              <a:spcAft>
                <a:spcPts val="0"/>
              </a:spcAft>
              <a:buFont typeface="Arial" pitchFamily="34" charset="0"/>
              <a:buChar char="•"/>
              <a:defRPr/>
            </a:pPr>
            <a:endParaRPr lang="en-US" dirty="0" smtClean="0">
              <a:solidFill>
                <a:srgbClr val="00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0"/>
            <a:ext cx="8315130" cy="381000"/>
          </a:xfrm>
        </p:spPr>
        <p:txBody>
          <a:bodyPr>
            <a:noAutofit/>
          </a:bodyPr>
          <a:lstStyle/>
          <a:p>
            <a:pPr algn="ctr"/>
            <a:r>
              <a:rPr lang="en-US" sz="2400" b="1" u="sng" dirty="0" smtClean="0">
                <a:solidFill>
                  <a:srgbClr val="0070C0"/>
                </a:solidFill>
                <a:latin typeface="Segoe UI Semibold" pitchFamily="34" charset="0"/>
              </a:rPr>
              <a:t>WASHINGTON STATE CHILDREN’S SAFE PRODUCTS ACT</a:t>
            </a:r>
            <a:endParaRPr lang="en-US" sz="2400" b="1" u="sng" dirty="0">
              <a:solidFill>
                <a:srgbClr val="0070C0"/>
              </a:solidFill>
              <a:latin typeface="Segoe UI Semibold" pitchFamily="34" charset="0"/>
            </a:endParaRPr>
          </a:p>
        </p:txBody>
      </p:sp>
      <p:sp>
        <p:nvSpPr>
          <p:cNvPr id="3" name="Text Placeholder 2"/>
          <p:cNvSpPr>
            <a:spLocks noGrp="1"/>
          </p:cNvSpPr>
          <p:nvPr>
            <p:ph type="body" sz="quarter" idx="14"/>
          </p:nvPr>
        </p:nvSpPr>
        <p:spPr>
          <a:xfrm>
            <a:off x="381000" y="3124200"/>
            <a:ext cx="8382000" cy="2895600"/>
          </a:xfrm>
        </p:spPr>
        <p:txBody>
          <a:bodyPr>
            <a:normAutofit/>
          </a:bodyPr>
          <a:lstStyle/>
          <a:p>
            <a:pPr marL="0" indent="0" algn="ctr"/>
            <a:r>
              <a:rPr lang="en-US" sz="2200" u="sng" dirty="0" smtClean="0">
                <a:latin typeface="Segoe UI Semibold" pitchFamily="34" charset="0"/>
              </a:rPr>
              <a:t>“Chemicals of High Concern” to Children</a:t>
            </a:r>
          </a:p>
          <a:p>
            <a:pPr marL="285750" indent="-285750">
              <a:spcBef>
                <a:spcPts val="1200"/>
              </a:spcBef>
              <a:buFont typeface="Arial" pitchFamily="34" charset="0"/>
              <a:buChar char="•"/>
            </a:pPr>
            <a:r>
              <a:rPr lang="en-US"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State is developing a </a:t>
            </a:r>
            <a:r>
              <a:rPr lang="en-US" u="sng"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list of chemicals</a:t>
            </a:r>
            <a:r>
              <a:rPr lang="en-US"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 that manufacturers must report on; 66 CHCC’s have been listed to-date;</a:t>
            </a:r>
          </a:p>
          <a:p>
            <a:pPr marL="285750" indent="-285750">
              <a:buFont typeface="Arial" pitchFamily="34" charset="0"/>
              <a:buChar char="•"/>
            </a:pPr>
            <a:r>
              <a:rPr lang="en-US" dirty="0" smtClean="0">
                <a:latin typeface="Segoe UI" panose="020B0502040204020203" pitchFamily="34" charset="0"/>
                <a:ea typeface="Segoe UI" panose="020B0502040204020203" pitchFamily="34" charset="0"/>
                <a:cs typeface="Segoe UI" panose="020B0502040204020203" pitchFamily="34" charset="0"/>
              </a:rPr>
              <a:t>CHCC’s include: BPA, phthalates, formaldehyde, mercury, cadmium, etc.;</a:t>
            </a:r>
          </a:p>
          <a:p>
            <a:pPr marL="285750" indent="-285750">
              <a:buFont typeface="Arial" pitchFamily="34" charset="0"/>
              <a:buChar char="•"/>
            </a:pPr>
            <a:r>
              <a:rPr lang="en-US"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Children’s Product “Tiers” classification method, depending on “</a:t>
            </a:r>
            <a:r>
              <a:rPr lang="en-US" dirty="0" err="1" smtClean="0">
                <a:solidFill>
                  <a:srgbClr val="0070C0"/>
                </a:solidFill>
                <a:latin typeface="Segoe UI" panose="020B0502040204020203" pitchFamily="34" charset="0"/>
                <a:ea typeface="Segoe UI" panose="020B0502040204020203" pitchFamily="34" charset="0"/>
                <a:cs typeface="Segoe UI" panose="020B0502040204020203" pitchFamily="34" charset="0"/>
              </a:rPr>
              <a:t>mouthable</a:t>
            </a:r>
            <a:r>
              <a:rPr lang="en-US"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 or contact with skin or mouth aspects of the product;</a:t>
            </a:r>
          </a:p>
          <a:p>
            <a:pPr marL="285750" indent="-285750">
              <a:buFont typeface="Arial" pitchFamily="34" charset="0"/>
              <a:buChar char="•"/>
            </a:pPr>
            <a:r>
              <a:rPr lang="en-US" dirty="0" smtClean="0">
                <a:latin typeface="Segoe UI" panose="020B0502040204020203" pitchFamily="34" charset="0"/>
                <a:ea typeface="Segoe UI" panose="020B0502040204020203" pitchFamily="34" charset="0"/>
                <a:cs typeface="Segoe UI" panose="020B0502040204020203" pitchFamily="34" charset="0"/>
              </a:rPr>
              <a:t>Manufacturers </a:t>
            </a:r>
            <a:r>
              <a:rPr lang="en-US" u="sng" dirty="0" smtClean="0">
                <a:latin typeface="Segoe UI" panose="020B0502040204020203" pitchFamily="34" charset="0"/>
                <a:ea typeface="Segoe UI" panose="020B0502040204020203" pitchFamily="34" charset="0"/>
                <a:cs typeface="Segoe UI" panose="020B0502040204020203" pitchFamily="34" charset="0"/>
              </a:rPr>
              <a:t>must report </a:t>
            </a:r>
            <a:r>
              <a:rPr lang="en-US" dirty="0" smtClean="0">
                <a:latin typeface="Segoe UI" panose="020B0502040204020203" pitchFamily="34" charset="0"/>
                <a:ea typeface="Segoe UI" panose="020B0502040204020203" pitchFamily="34" charset="0"/>
                <a:cs typeface="Segoe UI" panose="020B0502040204020203" pitchFamily="34" charset="0"/>
              </a:rPr>
              <a:t>to WA State if their products contain any CHCC’s if exceed an established concentration limit (if intentionally added) or 100ppm if classified as a trace “contaminant” that is incidental to manufacturing.</a:t>
            </a:r>
          </a:p>
        </p:txBody>
      </p:sp>
      <p:pic>
        <p:nvPicPr>
          <p:cNvPr id="3082" name="Picture 10" descr="https://encrypted-tbn1.gstatic.com/images?q=tbn:ANd9GcRrvTCd3H9Azd1Y6Q2DJpUaeBhW-WcKhlwjLGLjAV7EF19IBOwE"/>
          <p:cNvPicPr>
            <a:picLocks noGrp="1" noChangeAspect="1" noChangeArrowheads="1"/>
          </p:cNvPicPr>
          <p:nvPr>
            <p:ph type="pic" sz="quarter" idx="16"/>
          </p:nvPr>
        </p:nvPicPr>
        <p:blipFill>
          <a:blip r:embed="rId2" cstate="print">
            <a:extLst>
              <a:ext uri="{28A0092B-C50C-407E-A947-70E740481C1C}">
                <a14:useLocalDpi xmlns:a14="http://schemas.microsoft.com/office/drawing/2010/main" xmlns="" val="0"/>
              </a:ext>
            </a:extLst>
          </a:blip>
          <a:stretch>
            <a:fillRect/>
          </a:stretch>
        </p:blipFill>
        <p:spPr bwMode="auto">
          <a:xfrm>
            <a:off x="5943600" y="1066800"/>
            <a:ext cx="1975284" cy="1295400"/>
          </a:xfrm>
          <a:prstGeom prst="rect">
            <a:avLst/>
          </a:prstGeom>
          <a:noFill/>
          <a:extLst>
            <a:ext uri="{909E8E84-426E-40DD-AFC4-6F175D3DCCD1}">
              <a14:hiddenFill xmlns:a14="http://schemas.microsoft.com/office/drawing/2010/main" xmlns="">
                <a:solidFill>
                  <a:srgbClr val="FFFFFF"/>
                </a:solidFill>
              </a14:hiddenFill>
            </a:ext>
          </a:extLst>
        </p:spPr>
      </p:pic>
      <p:pic>
        <p:nvPicPr>
          <p:cNvPr id="3084" name="Picture 12" descr="https://encrypted-tbn0.gstatic.com/images?q=tbn:ANd9GcT-Qn2sG8ynh1hCa7Ibtb5L2cscdFkIQrM9HPkJ2K005FSqrymYAQ"/>
          <p:cNvPicPr>
            <a:picLocks noGrp="1" noChangeAspect="1" noChangeArrowheads="1"/>
          </p:cNvPicPr>
          <p:nvPr>
            <p:ph type="pic" sz="quarter" idx="15"/>
          </p:nvPr>
        </p:nvPicPr>
        <p:blipFill>
          <a:blip r:embed="rId3" cstate="print">
            <a:extLst>
              <a:ext uri="{28A0092B-C50C-407E-A947-70E740481C1C}">
                <a14:useLocalDpi xmlns:a14="http://schemas.microsoft.com/office/drawing/2010/main" xmlns="" val="0"/>
              </a:ext>
            </a:extLst>
          </a:blip>
          <a:srcRect l="16727" r="16727"/>
          <a:stretch>
            <a:fillRect/>
          </a:stretch>
        </p:blipFill>
        <p:spPr bwMode="auto">
          <a:xfrm>
            <a:off x="4114800" y="1066800"/>
            <a:ext cx="1371600" cy="1371600"/>
          </a:xfrm>
          <a:prstGeom prst="rect">
            <a:avLst/>
          </a:prstGeom>
          <a:noFill/>
          <a:extLst>
            <a:ext uri="{909E8E84-426E-40DD-AFC4-6F175D3DCCD1}">
              <a14:hiddenFill xmlns:a14="http://schemas.microsoft.com/office/drawing/2010/main" xmlns="">
                <a:solidFill>
                  <a:srgbClr val="FFFFFF"/>
                </a:solidFill>
              </a14:hiddenFill>
            </a:ext>
          </a:extLst>
        </p:spPr>
      </p:pic>
      <p:pic>
        <p:nvPicPr>
          <p:cNvPr id="3074" name="Picture 2" descr="https://encrypted-tbn3.gstatic.com/images?q=tbn:ANd9GcRtK_lCDLyvduJKXa47MkHC4wcjzwgFmMwmj_32G6lA5MV5mgKn"/>
          <p:cNvPicPr>
            <a:picLocks noGrp="1" noChangeAspect="1" noChangeArrowheads="1"/>
          </p:cNvPicPr>
          <p:nvPr>
            <p:ph type="pic" sz="quarter" idx="11"/>
          </p:nvPr>
        </p:nvPicPr>
        <p:blipFill>
          <a:blip r:embed="rId4" cstate="print">
            <a:extLst>
              <a:ext uri="{28A0092B-C50C-407E-A947-70E740481C1C}">
                <a14:useLocalDpi xmlns:a14="http://schemas.microsoft.com/office/drawing/2010/main" xmlns="" val="0"/>
              </a:ext>
            </a:extLst>
          </a:blip>
          <a:stretch>
            <a:fillRect/>
          </a:stretch>
        </p:blipFill>
        <p:spPr bwMode="auto">
          <a:xfrm>
            <a:off x="1524000" y="1066800"/>
            <a:ext cx="2209800" cy="149748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381000" y="381000"/>
            <a:ext cx="5638800" cy="523220"/>
          </a:xfrm>
          <a:prstGeom prst="rect">
            <a:avLst/>
          </a:prstGeom>
          <a:noFill/>
        </p:spPr>
        <p:txBody>
          <a:bodyPr wrap="square" rtlCol="0">
            <a:spAutoFit/>
          </a:bodyPr>
          <a:lstStyle/>
          <a:p>
            <a:r>
              <a:rPr lang="en-US" sz="2800" b="1" u="sng" dirty="0" smtClean="0">
                <a:latin typeface="Segoe UI Semibold" panose="020B0702040204020203" pitchFamily="34" charset="0"/>
              </a:rPr>
              <a:t>On to the State of Washington!</a:t>
            </a:r>
            <a:endParaRPr lang="en-US" sz="2800" b="1" u="sng" dirty="0">
              <a:latin typeface="Segoe UI Semibold" panose="020B0702040204020203" pitchFamily="34" charset="0"/>
            </a:endParaRPr>
          </a:p>
        </p:txBody>
      </p:sp>
    </p:spTree>
    <p:extLst>
      <p:ext uri="{BB962C8B-B14F-4D97-AF65-F5344CB8AC3E}">
        <p14:creationId xmlns:p14="http://schemas.microsoft.com/office/powerpoint/2010/main" xmlns="" val="2935431822"/>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219200"/>
          </a:xfrm>
        </p:spPr>
        <p:txBody>
          <a:bodyPr>
            <a:normAutofit fontScale="90000"/>
          </a:bodyPr>
          <a:lstStyle/>
          <a:p>
            <a:pPr defTabSz="457200"/>
            <a:r>
              <a:rPr lang="en-US" sz="3100" b="1" dirty="0" smtClean="0">
                <a:solidFill>
                  <a:schemeClr val="accent1"/>
                </a:solidFill>
                <a:latin typeface="Segoe UI Semibold" pitchFamily="34" charset="0"/>
                <a:ea typeface="Segoe UI Symbol" pitchFamily="34" charset="0"/>
                <a:cs typeface="Segoe UI" pitchFamily="34" charset="0"/>
              </a:rPr>
              <a:t/>
            </a:r>
            <a:br>
              <a:rPr lang="en-US" sz="3100" b="1" dirty="0" smtClean="0">
                <a:solidFill>
                  <a:schemeClr val="accent1"/>
                </a:solidFill>
                <a:latin typeface="Segoe UI Semibold" pitchFamily="34" charset="0"/>
                <a:ea typeface="Segoe UI Symbol" pitchFamily="34" charset="0"/>
                <a:cs typeface="Segoe UI" pitchFamily="34" charset="0"/>
              </a:rPr>
            </a:br>
            <a:r>
              <a:rPr lang="en-US" sz="3100" b="1" u="sng" dirty="0" smtClean="0">
                <a:latin typeface="Segoe UI Semibold" pitchFamily="34" charset="0"/>
                <a:ea typeface="Segoe UI Symbol" pitchFamily="34" charset="0"/>
                <a:cs typeface="Segoe UI" pitchFamily="34" charset="0"/>
              </a:rPr>
              <a:t>Washington State Children’s Safe               Products Act </a:t>
            </a:r>
            <a:r>
              <a:rPr lang="en-US" sz="3100" u="sng" dirty="0" smtClean="0">
                <a:latin typeface="Segoe UI Semibold" pitchFamily="34" charset="0"/>
                <a:ea typeface="Segoe UI Symbol" pitchFamily="34" charset="0"/>
                <a:cs typeface="Segoe UI" pitchFamily="34" charset="0"/>
              </a:rPr>
              <a:t>Reporting</a:t>
            </a:r>
            <a:r>
              <a:rPr lang="en-US" sz="4000" i="1" dirty="0" smtClean="0">
                <a:solidFill>
                  <a:schemeClr val="accent1"/>
                </a:solidFill>
                <a:latin typeface="Arial" pitchFamily="34" charset="0"/>
                <a:ea typeface="MS PGothic" pitchFamily="34" charset="-128"/>
              </a:rPr>
              <a:t/>
            </a:r>
            <a:br>
              <a:rPr lang="en-US" sz="4000" i="1" dirty="0" smtClean="0">
                <a:solidFill>
                  <a:schemeClr val="accent1"/>
                </a:solidFill>
                <a:latin typeface="Arial" pitchFamily="34" charset="0"/>
                <a:ea typeface="MS PGothic" pitchFamily="34" charset="-128"/>
              </a:rPr>
            </a:br>
            <a:endParaRPr lang="en-US" dirty="0"/>
          </a:p>
        </p:txBody>
      </p:sp>
      <p:sp>
        <p:nvSpPr>
          <p:cNvPr id="3" name="Content Placeholder 2"/>
          <p:cNvSpPr>
            <a:spLocks noGrp="1"/>
          </p:cNvSpPr>
          <p:nvPr>
            <p:ph idx="1"/>
          </p:nvPr>
        </p:nvSpPr>
        <p:spPr>
          <a:xfrm>
            <a:off x="457200" y="1600200"/>
            <a:ext cx="8229600" cy="4343401"/>
          </a:xfrm>
        </p:spPr>
        <p:txBody>
          <a:bodyPr/>
          <a:lstStyle/>
          <a:p>
            <a:pPr>
              <a:spcBef>
                <a:spcPts val="600"/>
              </a:spcBef>
              <a:spcAft>
                <a:spcPts val="600"/>
              </a:spcAft>
              <a:tabLst>
                <a:tab pos="342900" algn="l"/>
              </a:tabLst>
              <a:defRPr/>
            </a:pPr>
            <a:r>
              <a:rPr lang="en-US" sz="1800" dirty="0" smtClean="0">
                <a:latin typeface="Segoe UI" pitchFamily="34" charset="0"/>
                <a:ea typeface="Segoe UI" pitchFamily="34" charset="0"/>
                <a:cs typeface="Segoe UI" pitchFamily="34" charset="0"/>
              </a:rPr>
              <a:t>Reporting is based on two factors:</a:t>
            </a:r>
          </a:p>
          <a:p>
            <a:pPr marL="1371600" lvl="2" indent="-457200">
              <a:spcBef>
                <a:spcPts val="600"/>
              </a:spcBef>
              <a:spcAft>
                <a:spcPts val="600"/>
              </a:spcAft>
              <a:buFont typeface="+mj-lt"/>
              <a:buAutoNum type="arabicPeriod"/>
              <a:tabLst>
                <a:tab pos="342900" algn="l"/>
              </a:tabLst>
              <a:defRPr/>
            </a:pPr>
            <a:r>
              <a:rPr lang="en-US" sz="1800" dirty="0" smtClean="0">
                <a:latin typeface="Segoe UI" pitchFamily="34" charset="0"/>
                <a:ea typeface="Segoe UI" pitchFamily="34" charset="0"/>
                <a:cs typeface="Segoe UI" pitchFamily="34" charset="0"/>
              </a:rPr>
              <a:t>Size of the manufacturer</a:t>
            </a:r>
          </a:p>
          <a:p>
            <a:pPr marL="1371600" lvl="2" indent="-457200">
              <a:spcBef>
                <a:spcPts val="600"/>
              </a:spcBef>
              <a:spcAft>
                <a:spcPts val="600"/>
              </a:spcAft>
              <a:buFont typeface="+mj-lt"/>
              <a:buAutoNum type="arabicPeriod"/>
              <a:tabLst>
                <a:tab pos="342900" algn="l"/>
              </a:tabLst>
              <a:defRPr/>
            </a:pPr>
            <a:r>
              <a:rPr lang="en-US" sz="1800" dirty="0" smtClean="0">
                <a:latin typeface="Segoe UI" pitchFamily="34" charset="0"/>
                <a:ea typeface="Segoe UI" pitchFamily="34" charset="0"/>
                <a:cs typeface="Segoe UI" pitchFamily="34" charset="0"/>
              </a:rPr>
              <a:t>Tier of children’s product</a:t>
            </a:r>
          </a:p>
          <a:p>
            <a:pPr marL="914400" lvl="1" indent="-457200">
              <a:spcBef>
                <a:spcPts val="600"/>
              </a:spcBef>
              <a:spcAft>
                <a:spcPts val="600"/>
              </a:spcAft>
              <a:buFont typeface="+mj-lt"/>
              <a:buAutoNum type="arabicPeriod"/>
              <a:tabLst>
                <a:tab pos="342900" algn="l"/>
              </a:tabLst>
              <a:defRPr/>
            </a:pPr>
            <a:endParaRPr lang="en-US" sz="2000" dirty="0" smtClean="0">
              <a:solidFill>
                <a:schemeClr val="accent1"/>
              </a:solidFill>
              <a:ea typeface="Segoe UI" panose="020B0502040204020203" pitchFamily="34" charset="0"/>
              <a:cs typeface="Segoe UI" panose="020B0502040204020203" pitchFamily="34" charset="0"/>
            </a:endParaRPr>
          </a:p>
          <a:p>
            <a:pPr marL="800100" lvl="1" indent="-342900">
              <a:spcBef>
                <a:spcPts val="600"/>
              </a:spcBef>
              <a:spcAft>
                <a:spcPts val="600"/>
              </a:spcAft>
              <a:buFont typeface="Arial" panose="020B0604020202020204" pitchFamily="34" charset="0"/>
              <a:buChar char="•"/>
              <a:tabLst>
                <a:tab pos="342900" algn="l"/>
              </a:tabLst>
              <a:defRPr/>
            </a:pPr>
            <a:endParaRPr lang="en-US" sz="2000" dirty="0" smtClean="0">
              <a:solidFill>
                <a:schemeClr val="accent1"/>
              </a:solidFill>
              <a:ea typeface="Segoe UI" panose="020B0502040204020203" pitchFamily="34" charset="0"/>
              <a:cs typeface="Segoe UI" panose="020B0502040204020203" pitchFamily="34" charset="0"/>
            </a:endParaRPr>
          </a:p>
          <a:p>
            <a:endParaRPr lang="en-US" dirty="0"/>
          </a:p>
        </p:txBody>
      </p:sp>
      <p:pic>
        <p:nvPicPr>
          <p:cNvPr id="6" name="Picture 2"/>
          <p:cNvPicPr>
            <a:picLocks noChangeAspect="1" noChangeArrowheads="1"/>
          </p:cNvPicPr>
          <p:nvPr/>
        </p:nvPicPr>
        <p:blipFill>
          <a:blip r:embed="rId2" cstate="print"/>
          <a:srcRect/>
          <a:stretch>
            <a:fillRect/>
          </a:stretch>
        </p:blipFill>
        <p:spPr bwMode="auto">
          <a:xfrm>
            <a:off x="1981200" y="2895600"/>
            <a:ext cx="5257800" cy="2981325"/>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sz="2800" b="1" u="sng" dirty="0" smtClean="0">
                <a:latin typeface="Segoe UI Semibold" pitchFamily="34" charset="0"/>
                <a:ea typeface="Segoe UI Symbol" pitchFamily="34" charset="0"/>
                <a:cs typeface="Segoe UI" pitchFamily="34" charset="0"/>
              </a:rPr>
              <a:t>Washington State Children’s Safe Products Act</a:t>
            </a:r>
            <a:br>
              <a:rPr lang="en-US" sz="2800" b="1" u="sng" dirty="0" smtClean="0">
                <a:latin typeface="Segoe UI Semibold" pitchFamily="34" charset="0"/>
                <a:ea typeface="Segoe UI Symbol" pitchFamily="34" charset="0"/>
                <a:cs typeface="Segoe UI" pitchFamily="34" charset="0"/>
              </a:rPr>
            </a:br>
            <a:r>
              <a:rPr lang="en-US" sz="2800" u="sng" dirty="0" smtClean="0">
                <a:latin typeface="Segoe UI Semibold" pitchFamily="34" charset="0"/>
                <a:ea typeface="Segoe UI Symbol" pitchFamily="34" charset="0"/>
                <a:cs typeface="Segoe UI" pitchFamily="34" charset="0"/>
              </a:rPr>
              <a:t>Reporting Schedule</a:t>
            </a:r>
            <a:endParaRPr lang="en-US" sz="2800" u="sng" dirty="0"/>
          </a:p>
        </p:txBody>
      </p:sp>
      <p:graphicFrame>
        <p:nvGraphicFramePr>
          <p:cNvPr id="4" name="Content Placeholder 3"/>
          <p:cNvGraphicFramePr>
            <a:graphicFrameLocks noGrp="1"/>
          </p:cNvGraphicFramePr>
          <p:nvPr>
            <p:ph idx="1"/>
          </p:nvPr>
        </p:nvGraphicFramePr>
        <p:xfrm>
          <a:off x="533400" y="1676401"/>
          <a:ext cx="8229600" cy="4123121"/>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473875">
                <a:tc>
                  <a:txBody>
                    <a:bodyPr/>
                    <a:lstStyle/>
                    <a:p>
                      <a:pPr algn="ctr"/>
                      <a:r>
                        <a:rPr lang="en-US" sz="1200" b="1" dirty="0">
                          <a:solidFill>
                            <a:schemeClr val="bg1"/>
                          </a:solidFill>
                          <a:effectLst/>
                        </a:rPr>
                        <a:t>Manufacturer </a:t>
                      </a:r>
                      <a:r>
                        <a:rPr lang="en-US" sz="1200" b="1" dirty="0" smtClean="0">
                          <a:solidFill>
                            <a:schemeClr val="bg1"/>
                          </a:solidFill>
                          <a:effectLst/>
                        </a:rPr>
                        <a:t>Categories</a:t>
                      </a:r>
                      <a:r>
                        <a:rPr lang="en-US" sz="1200" b="1" dirty="0">
                          <a:solidFill>
                            <a:schemeClr val="bg1"/>
                          </a:solidFill>
                          <a:effectLst/>
                        </a:rPr>
                        <a:t> </a:t>
                      </a:r>
                    </a:p>
                  </a:txBody>
                  <a:tcPr marL="32163" marR="32163" marT="32163" marB="32163" anchor="b">
                    <a:solidFill>
                      <a:srgbClr val="C00000"/>
                    </a:solidFill>
                  </a:tcPr>
                </a:tc>
                <a:tc>
                  <a:txBody>
                    <a:bodyPr/>
                    <a:lstStyle/>
                    <a:p>
                      <a:pPr algn="ctr"/>
                      <a:r>
                        <a:rPr lang="en-US" sz="1200" b="1" dirty="0">
                          <a:solidFill>
                            <a:schemeClr val="bg1"/>
                          </a:solidFill>
                          <a:effectLst/>
                        </a:rPr>
                        <a:t>Product Tier 1 </a:t>
                      </a:r>
                    </a:p>
                  </a:txBody>
                  <a:tcPr marL="32163" marR="32163" marT="32163" marB="32163" anchor="b">
                    <a:solidFill>
                      <a:srgbClr val="C00000"/>
                    </a:solidFill>
                  </a:tcPr>
                </a:tc>
                <a:tc>
                  <a:txBody>
                    <a:bodyPr/>
                    <a:lstStyle/>
                    <a:p>
                      <a:pPr algn="ctr"/>
                      <a:r>
                        <a:rPr lang="en-US" sz="1200" b="1" dirty="0">
                          <a:solidFill>
                            <a:schemeClr val="bg1"/>
                          </a:solidFill>
                          <a:effectLst/>
                        </a:rPr>
                        <a:t>Product Tier 2 </a:t>
                      </a:r>
                    </a:p>
                  </a:txBody>
                  <a:tcPr marL="32163" marR="32163" marT="32163" marB="32163" anchor="b">
                    <a:solidFill>
                      <a:srgbClr val="C00000"/>
                    </a:solidFill>
                  </a:tcPr>
                </a:tc>
                <a:tc>
                  <a:txBody>
                    <a:bodyPr/>
                    <a:lstStyle/>
                    <a:p>
                      <a:pPr algn="ctr"/>
                      <a:r>
                        <a:rPr lang="en-US" sz="1200" b="1" dirty="0">
                          <a:solidFill>
                            <a:schemeClr val="bg1"/>
                          </a:solidFill>
                          <a:effectLst/>
                        </a:rPr>
                        <a:t>Product Tier 3 </a:t>
                      </a:r>
                    </a:p>
                  </a:txBody>
                  <a:tcPr marL="32163" marR="32163" marT="32163" marB="32163" anchor="b">
                    <a:solidFill>
                      <a:srgbClr val="C00000"/>
                    </a:solidFill>
                  </a:tcPr>
                </a:tc>
                <a:tc>
                  <a:txBody>
                    <a:bodyPr/>
                    <a:lstStyle/>
                    <a:p>
                      <a:pPr algn="ctr"/>
                      <a:r>
                        <a:rPr lang="en-US" sz="1200" b="1" dirty="0" smtClean="0">
                          <a:solidFill>
                            <a:schemeClr val="bg1"/>
                          </a:solidFill>
                          <a:effectLst/>
                        </a:rPr>
                        <a:t>Product</a:t>
                      </a:r>
                      <a:r>
                        <a:rPr lang="en-US" sz="1200" b="1" baseline="0" dirty="0" smtClean="0">
                          <a:solidFill>
                            <a:schemeClr val="bg1"/>
                          </a:solidFill>
                          <a:effectLst/>
                        </a:rPr>
                        <a:t> Tier 4</a:t>
                      </a:r>
                      <a:r>
                        <a:rPr lang="en-US" sz="1200" b="1" dirty="0">
                          <a:solidFill>
                            <a:schemeClr val="bg1"/>
                          </a:solidFill>
                          <a:effectLst/>
                        </a:rPr>
                        <a:t> </a:t>
                      </a:r>
                    </a:p>
                  </a:txBody>
                  <a:tcPr marL="32163" marR="32163" marT="32163" marB="32163" anchor="b">
                    <a:solidFill>
                      <a:srgbClr val="C00000"/>
                    </a:solidFill>
                  </a:tcPr>
                </a:tc>
              </a:tr>
              <a:tr h="473875">
                <a:tc>
                  <a:txBody>
                    <a:bodyPr/>
                    <a:lstStyle/>
                    <a:p>
                      <a:pPr algn="ctr"/>
                      <a:r>
                        <a:rPr lang="en-US" sz="1200" b="1" dirty="0" smtClean="0">
                          <a:effectLst/>
                        </a:rPr>
                        <a:t>Largest</a:t>
                      </a:r>
                    </a:p>
                    <a:p>
                      <a:pPr algn="ctr"/>
                      <a:r>
                        <a:rPr lang="en-US" sz="1200" b="1" dirty="0" smtClean="0">
                          <a:effectLst/>
                        </a:rPr>
                        <a:t>Annual sales &gt; $1 Billion</a:t>
                      </a:r>
                      <a:endParaRPr lang="en-US" sz="1200" b="1" dirty="0">
                        <a:effectLst/>
                      </a:endParaRPr>
                    </a:p>
                  </a:txBody>
                  <a:tcPr marL="32163" marR="32163" marT="32163" marB="32163"/>
                </a:tc>
                <a:tc>
                  <a:txBody>
                    <a:bodyPr/>
                    <a:lstStyle/>
                    <a:p>
                      <a:pPr algn="ctr"/>
                      <a:r>
                        <a:rPr lang="en-US" sz="1200" b="1" dirty="0" smtClean="0">
                          <a:effectLst/>
                        </a:rPr>
                        <a:t>8/31/12</a:t>
                      </a:r>
                      <a:r>
                        <a:rPr lang="en-US" sz="1200" b="1" dirty="0">
                          <a:effectLst/>
                        </a:rPr>
                        <a:t> </a:t>
                      </a:r>
                    </a:p>
                  </a:txBody>
                  <a:tcPr marL="32163" marR="32163" marT="32163" marB="32163"/>
                </a:tc>
                <a:tc>
                  <a:txBody>
                    <a:bodyPr/>
                    <a:lstStyle/>
                    <a:p>
                      <a:pPr algn="ctr"/>
                      <a:r>
                        <a:rPr lang="en-US" sz="1200" b="1" dirty="0" smtClean="0">
                          <a:effectLst/>
                        </a:rPr>
                        <a:t>2/28/13</a:t>
                      </a:r>
                      <a:r>
                        <a:rPr lang="en-US" sz="1200" b="1" dirty="0">
                          <a:effectLst/>
                        </a:rPr>
                        <a:t> </a:t>
                      </a:r>
                    </a:p>
                  </a:txBody>
                  <a:tcPr marL="32163" marR="32163" marT="32163" marB="32163"/>
                </a:tc>
                <a:tc>
                  <a:txBody>
                    <a:bodyPr/>
                    <a:lstStyle/>
                    <a:p>
                      <a:pPr algn="ctr"/>
                      <a:r>
                        <a:rPr lang="en-US" sz="1200" b="1" dirty="0" smtClean="0">
                          <a:effectLst/>
                        </a:rPr>
                        <a:t>8/31/13</a:t>
                      </a:r>
                      <a:r>
                        <a:rPr lang="en-US" sz="1200" b="1" dirty="0">
                          <a:effectLst/>
                        </a:rPr>
                        <a:t> </a:t>
                      </a:r>
                    </a:p>
                  </a:txBody>
                  <a:tcPr marL="32163" marR="32163" marT="32163" marB="32163"/>
                </a:tc>
                <a:tc>
                  <a:txBody>
                    <a:bodyPr/>
                    <a:lstStyle/>
                    <a:p>
                      <a:pPr algn="ctr"/>
                      <a:r>
                        <a:rPr lang="en-US" sz="1200" b="1" dirty="0">
                          <a:effectLst/>
                        </a:rPr>
                        <a:t>case-by-case </a:t>
                      </a:r>
                    </a:p>
                  </a:txBody>
                  <a:tcPr marL="32163" marR="32163" marT="32163" marB="32163"/>
                </a:tc>
              </a:tr>
              <a:tr h="675374">
                <a:tc>
                  <a:txBody>
                    <a:bodyPr/>
                    <a:lstStyle/>
                    <a:p>
                      <a:pPr algn="ctr"/>
                      <a:r>
                        <a:rPr lang="en-US" sz="1200" b="1" dirty="0">
                          <a:effectLst/>
                        </a:rPr>
                        <a:t>Larger </a:t>
                      </a:r>
                      <a:endParaRPr lang="en-US" sz="1200" b="1" dirty="0" smtClean="0">
                        <a:effectLst/>
                      </a:endParaRPr>
                    </a:p>
                    <a:p>
                      <a:pPr algn="ctr"/>
                      <a:r>
                        <a:rPr lang="en-US" sz="1200" b="1" dirty="0" smtClean="0">
                          <a:effectLst/>
                        </a:rPr>
                        <a:t>Annual sales $250M to &lt;$1B</a:t>
                      </a:r>
                      <a:endParaRPr lang="en-US" sz="1200" b="1" dirty="0">
                        <a:effectLst/>
                      </a:endParaRPr>
                    </a:p>
                  </a:txBody>
                  <a:tcPr marL="32163" marR="32163" marT="32163" marB="32163"/>
                </a:tc>
                <a:tc>
                  <a:txBody>
                    <a:bodyPr/>
                    <a:lstStyle/>
                    <a:p>
                      <a:pPr algn="ctr"/>
                      <a:r>
                        <a:rPr lang="en-US" sz="1200" b="1" dirty="0" smtClean="0">
                          <a:effectLst/>
                        </a:rPr>
                        <a:t>2/28/13</a:t>
                      </a:r>
                      <a:r>
                        <a:rPr lang="en-US" sz="1200" b="1" dirty="0">
                          <a:effectLst/>
                        </a:rPr>
                        <a:t> </a:t>
                      </a:r>
                    </a:p>
                  </a:txBody>
                  <a:tcPr marL="32163" marR="32163" marT="32163" marB="32163"/>
                </a:tc>
                <a:tc>
                  <a:txBody>
                    <a:bodyPr/>
                    <a:lstStyle/>
                    <a:p>
                      <a:pPr algn="ctr"/>
                      <a:r>
                        <a:rPr lang="en-US" sz="1200" b="1" dirty="0" smtClean="0">
                          <a:effectLst/>
                        </a:rPr>
                        <a:t>8/31/13</a:t>
                      </a:r>
                      <a:r>
                        <a:rPr lang="en-US" sz="1200" b="1" dirty="0">
                          <a:effectLst/>
                        </a:rPr>
                        <a:t> </a:t>
                      </a:r>
                    </a:p>
                  </a:txBody>
                  <a:tcPr marL="32163" marR="32163" marT="32163" marB="32163"/>
                </a:tc>
                <a:tc>
                  <a:txBody>
                    <a:bodyPr/>
                    <a:lstStyle/>
                    <a:p>
                      <a:pPr algn="ctr"/>
                      <a:r>
                        <a:rPr lang="en-US" sz="1200" b="1" dirty="0" smtClean="0">
                          <a:effectLst/>
                        </a:rPr>
                        <a:t>8/31/14</a:t>
                      </a:r>
                      <a:r>
                        <a:rPr lang="en-US" sz="1200" b="1" dirty="0">
                          <a:effectLst/>
                        </a:rPr>
                        <a:t> </a:t>
                      </a:r>
                    </a:p>
                  </a:txBody>
                  <a:tcPr marL="32163" marR="32163" marT="32163" marB="32163"/>
                </a:tc>
                <a:tc>
                  <a:txBody>
                    <a:bodyPr/>
                    <a:lstStyle/>
                    <a:p>
                      <a:pPr algn="ctr"/>
                      <a:r>
                        <a:rPr lang="en-US" sz="1200" b="1" dirty="0">
                          <a:effectLst/>
                        </a:rPr>
                        <a:t>case-by-case </a:t>
                      </a:r>
                    </a:p>
                  </a:txBody>
                  <a:tcPr marL="32163" marR="32163" marT="32163" marB="32163"/>
                </a:tc>
              </a:tr>
              <a:tr h="675374">
                <a:tc>
                  <a:txBody>
                    <a:bodyPr/>
                    <a:lstStyle/>
                    <a:p>
                      <a:pPr algn="ctr"/>
                      <a:r>
                        <a:rPr lang="en-US" sz="1200" b="1" dirty="0">
                          <a:effectLst/>
                        </a:rPr>
                        <a:t>Medium </a:t>
                      </a:r>
                      <a:endParaRPr lang="en-US" sz="1200" b="1" dirty="0" smtClean="0">
                        <a:effectLst/>
                      </a:endParaRPr>
                    </a:p>
                    <a:p>
                      <a:pPr algn="ctr"/>
                      <a:r>
                        <a:rPr lang="en-US" sz="1200" b="1" dirty="0" smtClean="0">
                          <a:effectLst/>
                        </a:rPr>
                        <a:t>Annual sales</a:t>
                      </a:r>
                      <a:r>
                        <a:rPr lang="en-US" sz="1200" b="1" baseline="0" dirty="0" smtClean="0">
                          <a:effectLst/>
                        </a:rPr>
                        <a:t> $100M to &lt;$250M</a:t>
                      </a:r>
                      <a:endParaRPr lang="en-US" sz="1200" b="1" dirty="0">
                        <a:effectLst/>
                      </a:endParaRPr>
                    </a:p>
                  </a:txBody>
                  <a:tcPr marL="32163" marR="32163" marT="32163" marB="32163"/>
                </a:tc>
                <a:tc>
                  <a:txBody>
                    <a:bodyPr/>
                    <a:lstStyle/>
                    <a:p>
                      <a:pPr algn="ctr"/>
                      <a:r>
                        <a:rPr lang="en-US" sz="1200" b="1" dirty="0" smtClean="0">
                          <a:effectLst/>
                        </a:rPr>
                        <a:t>8/31/13</a:t>
                      </a:r>
                      <a:r>
                        <a:rPr lang="en-US" sz="1200" b="1" dirty="0">
                          <a:effectLst/>
                        </a:rPr>
                        <a:t> </a:t>
                      </a:r>
                    </a:p>
                  </a:txBody>
                  <a:tcPr marL="32163" marR="32163" marT="32163" marB="32163"/>
                </a:tc>
                <a:tc>
                  <a:txBody>
                    <a:bodyPr/>
                    <a:lstStyle/>
                    <a:p>
                      <a:pPr algn="ctr"/>
                      <a:r>
                        <a:rPr lang="en-US" sz="1200" b="1" dirty="0" smtClean="0">
                          <a:effectLst/>
                        </a:rPr>
                        <a:t>8/31/14</a:t>
                      </a:r>
                      <a:r>
                        <a:rPr lang="en-US" sz="1200" b="1" dirty="0">
                          <a:effectLst/>
                        </a:rPr>
                        <a:t> </a:t>
                      </a:r>
                    </a:p>
                  </a:txBody>
                  <a:tcPr marL="32163" marR="32163" marT="32163" marB="32163"/>
                </a:tc>
                <a:tc>
                  <a:txBody>
                    <a:bodyPr/>
                    <a:lstStyle/>
                    <a:p>
                      <a:pPr algn="ctr"/>
                      <a:r>
                        <a:rPr lang="en-US" sz="1200" b="1" dirty="0" smtClean="0">
                          <a:effectLst/>
                        </a:rPr>
                        <a:t>8/31/15</a:t>
                      </a:r>
                      <a:r>
                        <a:rPr lang="en-US" sz="1200" b="1" dirty="0">
                          <a:effectLst/>
                        </a:rPr>
                        <a:t> </a:t>
                      </a:r>
                    </a:p>
                  </a:txBody>
                  <a:tcPr marL="32163" marR="32163" marT="32163" marB="32163"/>
                </a:tc>
                <a:tc>
                  <a:txBody>
                    <a:bodyPr/>
                    <a:lstStyle/>
                    <a:p>
                      <a:pPr algn="ctr"/>
                      <a:r>
                        <a:rPr lang="en-US" sz="1200" b="1" dirty="0">
                          <a:effectLst/>
                        </a:rPr>
                        <a:t>case-by-case </a:t>
                      </a:r>
                    </a:p>
                  </a:txBody>
                  <a:tcPr marL="32163" marR="32163" marT="32163" marB="32163"/>
                </a:tc>
              </a:tr>
              <a:tr h="675374">
                <a:tc>
                  <a:txBody>
                    <a:bodyPr/>
                    <a:lstStyle/>
                    <a:p>
                      <a:pPr algn="ctr"/>
                      <a:r>
                        <a:rPr lang="en-US" sz="1200" b="1" dirty="0">
                          <a:effectLst/>
                        </a:rPr>
                        <a:t>Small </a:t>
                      </a:r>
                      <a:endParaRPr lang="en-US" sz="1200" b="1" dirty="0" smtClean="0">
                        <a:effectLst/>
                      </a:endParaRPr>
                    </a:p>
                    <a:p>
                      <a:pPr algn="ctr"/>
                      <a:r>
                        <a:rPr lang="en-US" sz="1200" b="1" dirty="0" smtClean="0">
                          <a:effectLst/>
                        </a:rPr>
                        <a:t>Annual sales $5M to &lt;$100M</a:t>
                      </a:r>
                      <a:endParaRPr lang="en-US" sz="1200" b="1" dirty="0">
                        <a:effectLst/>
                      </a:endParaRPr>
                    </a:p>
                  </a:txBody>
                  <a:tcPr marL="32163" marR="32163" marT="32163" marB="32163"/>
                </a:tc>
                <a:tc>
                  <a:txBody>
                    <a:bodyPr/>
                    <a:lstStyle/>
                    <a:p>
                      <a:pPr algn="ctr"/>
                      <a:r>
                        <a:rPr lang="en-US" sz="1200" b="1" dirty="0" smtClean="0">
                          <a:effectLst/>
                        </a:rPr>
                        <a:t>8/31/14</a:t>
                      </a:r>
                      <a:r>
                        <a:rPr lang="en-US" sz="1200" b="1" dirty="0">
                          <a:effectLst/>
                        </a:rPr>
                        <a:t> </a:t>
                      </a:r>
                    </a:p>
                  </a:txBody>
                  <a:tcPr marL="32163" marR="32163" marT="32163" marB="32163"/>
                </a:tc>
                <a:tc>
                  <a:txBody>
                    <a:bodyPr/>
                    <a:lstStyle/>
                    <a:p>
                      <a:pPr algn="ctr"/>
                      <a:r>
                        <a:rPr lang="en-US" sz="1200" b="1" dirty="0" smtClean="0">
                          <a:effectLst/>
                        </a:rPr>
                        <a:t>8/31/15</a:t>
                      </a:r>
                      <a:r>
                        <a:rPr lang="en-US" sz="1200" b="1" dirty="0">
                          <a:effectLst/>
                        </a:rPr>
                        <a:t> </a:t>
                      </a:r>
                    </a:p>
                  </a:txBody>
                  <a:tcPr marL="32163" marR="32163" marT="32163" marB="32163"/>
                </a:tc>
                <a:tc>
                  <a:txBody>
                    <a:bodyPr/>
                    <a:lstStyle/>
                    <a:p>
                      <a:pPr algn="ctr"/>
                      <a:r>
                        <a:rPr lang="en-US" sz="1200" b="1" dirty="0" smtClean="0">
                          <a:effectLst/>
                        </a:rPr>
                        <a:t>8/31/16</a:t>
                      </a:r>
                      <a:r>
                        <a:rPr lang="en-US" sz="1200" b="1" dirty="0">
                          <a:effectLst/>
                        </a:rPr>
                        <a:t> </a:t>
                      </a:r>
                    </a:p>
                  </a:txBody>
                  <a:tcPr marL="32163" marR="32163" marT="32163" marB="32163"/>
                </a:tc>
                <a:tc>
                  <a:txBody>
                    <a:bodyPr/>
                    <a:lstStyle/>
                    <a:p>
                      <a:pPr algn="ctr"/>
                      <a:r>
                        <a:rPr lang="en-US" sz="1200" b="1" dirty="0">
                          <a:effectLst/>
                        </a:rPr>
                        <a:t>case-by-case </a:t>
                      </a:r>
                    </a:p>
                  </a:txBody>
                  <a:tcPr marL="32163" marR="32163" marT="32163" marB="32163"/>
                </a:tc>
              </a:tr>
              <a:tr h="675374">
                <a:tc>
                  <a:txBody>
                    <a:bodyPr/>
                    <a:lstStyle/>
                    <a:p>
                      <a:pPr algn="ctr"/>
                      <a:r>
                        <a:rPr lang="en-US" sz="1200" b="1" dirty="0">
                          <a:effectLst/>
                        </a:rPr>
                        <a:t>Smaller </a:t>
                      </a:r>
                      <a:endParaRPr lang="en-US" sz="1200" b="1" dirty="0" smtClean="0">
                        <a:effectLst/>
                      </a:endParaRPr>
                    </a:p>
                    <a:p>
                      <a:pPr algn="ctr"/>
                      <a:r>
                        <a:rPr lang="en-US" sz="1200" b="1" dirty="0" smtClean="0">
                          <a:effectLst/>
                        </a:rPr>
                        <a:t>Annual sales</a:t>
                      </a:r>
                      <a:r>
                        <a:rPr lang="en-US" sz="1200" b="1" baseline="0" dirty="0" smtClean="0">
                          <a:effectLst/>
                        </a:rPr>
                        <a:t> $100K to &lt;$5M</a:t>
                      </a:r>
                      <a:endParaRPr lang="en-US" sz="1200" b="1" dirty="0">
                        <a:effectLst/>
                      </a:endParaRPr>
                    </a:p>
                  </a:txBody>
                  <a:tcPr marL="32163" marR="32163" marT="32163" marB="32163"/>
                </a:tc>
                <a:tc>
                  <a:txBody>
                    <a:bodyPr/>
                    <a:lstStyle/>
                    <a:p>
                      <a:pPr algn="ctr"/>
                      <a:r>
                        <a:rPr lang="en-US" sz="1200" b="1" dirty="0" smtClean="0">
                          <a:effectLst/>
                        </a:rPr>
                        <a:t>8/31/15</a:t>
                      </a:r>
                      <a:r>
                        <a:rPr lang="en-US" sz="1200" b="1" dirty="0">
                          <a:effectLst/>
                        </a:rPr>
                        <a:t> </a:t>
                      </a:r>
                    </a:p>
                  </a:txBody>
                  <a:tcPr marL="32163" marR="32163" marT="32163" marB="32163"/>
                </a:tc>
                <a:tc>
                  <a:txBody>
                    <a:bodyPr/>
                    <a:lstStyle/>
                    <a:p>
                      <a:pPr algn="ctr"/>
                      <a:r>
                        <a:rPr lang="en-US" sz="1200" b="1" dirty="0" smtClean="0">
                          <a:effectLst/>
                        </a:rPr>
                        <a:t>8/31/16</a:t>
                      </a:r>
                      <a:r>
                        <a:rPr lang="en-US" sz="1200" b="1" dirty="0">
                          <a:effectLst/>
                        </a:rPr>
                        <a:t> </a:t>
                      </a:r>
                    </a:p>
                  </a:txBody>
                  <a:tcPr marL="32163" marR="32163" marT="32163" marB="32163"/>
                </a:tc>
                <a:tc>
                  <a:txBody>
                    <a:bodyPr/>
                    <a:lstStyle/>
                    <a:p>
                      <a:pPr algn="ctr"/>
                      <a:r>
                        <a:rPr lang="en-US" sz="1200" b="1" dirty="0" smtClean="0">
                          <a:effectLst/>
                        </a:rPr>
                        <a:t>8/31/17</a:t>
                      </a:r>
                      <a:r>
                        <a:rPr lang="en-US" sz="1200" b="1" dirty="0">
                          <a:effectLst/>
                        </a:rPr>
                        <a:t> </a:t>
                      </a:r>
                    </a:p>
                  </a:txBody>
                  <a:tcPr marL="32163" marR="32163" marT="32163" marB="32163"/>
                </a:tc>
                <a:tc>
                  <a:txBody>
                    <a:bodyPr/>
                    <a:lstStyle/>
                    <a:p>
                      <a:pPr algn="ctr"/>
                      <a:r>
                        <a:rPr lang="en-US" sz="1200" b="1" dirty="0">
                          <a:effectLst/>
                        </a:rPr>
                        <a:t>case-by-case </a:t>
                      </a:r>
                    </a:p>
                  </a:txBody>
                  <a:tcPr marL="32163" marR="32163" marT="32163" marB="32163"/>
                </a:tc>
              </a:tr>
              <a:tr h="473875">
                <a:tc>
                  <a:txBody>
                    <a:bodyPr/>
                    <a:lstStyle/>
                    <a:p>
                      <a:pPr algn="ctr"/>
                      <a:r>
                        <a:rPr lang="en-US" sz="1200" b="1" dirty="0">
                          <a:effectLst/>
                        </a:rPr>
                        <a:t>Tiny </a:t>
                      </a:r>
                      <a:endParaRPr lang="en-US" sz="1200" b="1" dirty="0" smtClean="0">
                        <a:effectLst/>
                      </a:endParaRPr>
                    </a:p>
                    <a:p>
                      <a:pPr algn="ctr"/>
                      <a:r>
                        <a:rPr lang="en-US" sz="1200" b="1" dirty="0" smtClean="0">
                          <a:effectLst/>
                        </a:rPr>
                        <a:t>Annual sales&lt; $100K</a:t>
                      </a:r>
                      <a:endParaRPr lang="en-US" sz="1200" b="1" dirty="0">
                        <a:effectLst/>
                      </a:endParaRPr>
                    </a:p>
                  </a:txBody>
                  <a:tcPr marL="32163" marR="32163" marT="32163" marB="32163"/>
                </a:tc>
                <a:tc>
                  <a:txBody>
                    <a:bodyPr/>
                    <a:lstStyle/>
                    <a:p>
                      <a:pPr algn="ctr"/>
                      <a:r>
                        <a:rPr lang="en-US" sz="1200" b="1" dirty="0" smtClean="0">
                          <a:effectLst/>
                        </a:rPr>
                        <a:t>8/31/16</a:t>
                      </a:r>
                      <a:r>
                        <a:rPr lang="en-US" sz="1200" b="1" dirty="0">
                          <a:effectLst/>
                        </a:rPr>
                        <a:t> </a:t>
                      </a:r>
                    </a:p>
                  </a:txBody>
                  <a:tcPr marL="32163" marR="32163" marT="32163" marB="32163"/>
                </a:tc>
                <a:tc>
                  <a:txBody>
                    <a:bodyPr/>
                    <a:lstStyle/>
                    <a:p>
                      <a:pPr algn="ctr"/>
                      <a:r>
                        <a:rPr lang="en-US" sz="1200" b="1" dirty="0" smtClean="0">
                          <a:effectLst/>
                        </a:rPr>
                        <a:t>8/31/17</a:t>
                      </a:r>
                      <a:r>
                        <a:rPr lang="en-US" sz="1200" b="1" dirty="0">
                          <a:effectLst/>
                        </a:rPr>
                        <a:t> </a:t>
                      </a:r>
                    </a:p>
                  </a:txBody>
                  <a:tcPr marL="32163" marR="32163" marT="32163" marB="32163"/>
                </a:tc>
                <a:tc>
                  <a:txBody>
                    <a:bodyPr/>
                    <a:lstStyle/>
                    <a:p>
                      <a:pPr algn="ctr"/>
                      <a:r>
                        <a:rPr lang="en-US" sz="1200" b="1" dirty="0" smtClean="0">
                          <a:effectLst/>
                        </a:rPr>
                        <a:t>8/31/18</a:t>
                      </a:r>
                      <a:r>
                        <a:rPr lang="en-US" sz="1200" b="1" dirty="0">
                          <a:effectLst/>
                        </a:rPr>
                        <a:t> </a:t>
                      </a:r>
                    </a:p>
                  </a:txBody>
                  <a:tcPr marL="32163" marR="32163" marT="32163" marB="32163"/>
                </a:tc>
                <a:tc>
                  <a:txBody>
                    <a:bodyPr/>
                    <a:lstStyle/>
                    <a:p>
                      <a:pPr algn="ctr"/>
                      <a:r>
                        <a:rPr lang="en-US" sz="1200" b="1" dirty="0" smtClean="0">
                          <a:effectLst/>
                        </a:rPr>
                        <a:t>case-by-case</a:t>
                      </a:r>
                    </a:p>
                  </a:txBody>
                  <a:tcPr marL="32163" marR="32163" marT="32163" marB="32163"/>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sz="2800" b="1" u="sng" dirty="0" smtClean="0">
                <a:latin typeface="Segoe UI Semibold" pitchFamily="34" charset="0"/>
                <a:ea typeface="Segoe UI Symbol" pitchFamily="34" charset="0"/>
                <a:cs typeface="Segoe UI" pitchFamily="34" charset="0"/>
              </a:rPr>
              <a:t>Washington State Children’s Safe Products Act</a:t>
            </a:r>
            <a:br>
              <a:rPr lang="en-US" sz="2800" b="1" u="sng" dirty="0" smtClean="0">
                <a:latin typeface="Segoe UI Semibold" pitchFamily="34" charset="0"/>
                <a:ea typeface="Segoe UI Symbol" pitchFamily="34" charset="0"/>
                <a:cs typeface="Segoe UI" pitchFamily="34" charset="0"/>
              </a:rPr>
            </a:br>
            <a:r>
              <a:rPr lang="en-US" sz="2800" b="1" u="sng" dirty="0" smtClean="0">
                <a:latin typeface="Segoe UI Semibold" pitchFamily="34" charset="0"/>
                <a:ea typeface="Segoe UI Symbol" pitchFamily="34" charset="0"/>
                <a:cs typeface="Segoe UI" pitchFamily="34" charset="0"/>
              </a:rPr>
              <a:t>Best Practices</a:t>
            </a:r>
            <a:endParaRPr lang="en-US" sz="2800" u="sng" dirty="0"/>
          </a:p>
        </p:txBody>
      </p:sp>
      <p:sp>
        <p:nvSpPr>
          <p:cNvPr id="3" name="Content Placeholder 2"/>
          <p:cNvSpPr>
            <a:spLocks noGrp="1"/>
          </p:cNvSpPr>
          <p:nvPr>
            <p:ph idx="1"/>
          </p:nvPr>
        </p:nvSpPr>
        <p:spPr>
          <a:xfrm>
            <a:off x="457200" y="1600201"/>
            <a:ext cx="8229600" cy="4114800"/>
          </a:xfrm>
        </p:spPr>
        <p:txBody>
          <a:bodyPr>
            <a:normAutofit lnSpcReduction="10000"/>
          </a:bodyPr>
          <a:lstStyle/>
          <a:p>
            <a:pPr marL="231775" indent="-231775">
              <a:spcBef>
                <a:spcPts val="600"/>
              </a:spcBef>
              <a:spcAft>
                <a:spcPts val="600"/>
              </a:spcAft>
              <a:buFont typeface="Arial" charset="0"/>
              <a:buChar char="•"/>
              <a:defRPr/>
            </a:pPr>
            <a:r>
              <a:rPr lang="en-US" sz="2400" dirty="0" smtClean="0">
                <a:latin typeface="Segoe UI" pitchFamily="34" charset="0"/>
                <a:ea typeface="Segoe UI" pitchFamily="34" charset="0"/>
                <a:cs typeface="Segoe UI" pitchFamily="34" charset="0"/>
              </a:rPr>
              <a:t>Test for all 66 chemicals in all materials</a:t>
            </a:r>
          </a:p>
          <a:p>
            <a:pPr marL="862013" lvl="2" indent="-230188">
              <a:spcBef>
                <a:spcPts val="600"/>
              </a:spcBef>
              <a:spcAft>
                <a:spcPts val="600"/>
              </a:spcAft>
              <a:buFont typeface="Arial" pitchFamily="34" charset="0"/>
              <a:buChar char="–"/>
              <a:defRPr/>
            </a:pPr>
            <a:r>
              <a:rPr lang="en-US" dirty="0" smtClean="0">
                <a:latin typeface="Segoe UI" pitchFamily="34" charset="0"/>
                <a:ea typeface="Segoe UI" pitchFamily="34" charset="0"/>
                <a:cs typeface="Segoe UI" pitchFamily="34" charset="0"/>
              </a:rPr>
              <a:t>Costly</a:t>
            </a:r>
          </a:p>
          <a:p>
            <a:pPr marL="862013" lvl="2" indent="-230188">
              <a:spcBef>
                <a:spcPts val="600"/>
              </a:spcBef>
              <a:spcAft>
                <a:spcPts val="600"/>
              </a:spcAft>
              <a:buFont typeface="Arial" pitchFamily="34" charset="0"/>
              <a:buChar char="–"/>
              <a:defRPr/>
            </a:pPr>
            <a:r>
              <a:rPr lang="en-US" dirty="0" smtClean="0">
                <a:latin typeface="Segoe UI" pitchFamily="34" charset="0"/>
                <a:ea typeface="Segoe UI" pitchFamily="34" charset="0"/>
                <a:cs typeface="Segoe UI" pitchFamily="34" charset="0"/>
              </a:rPr>
              <a:t>Unnecessary</a:t>
            </a:r>
          </a:p>
          <a:p>
            <a:pPr>
              <a:spcBef>
                <a:spcPts val="600"/>
              </a:spcBef>
              <a:spcAft>
                <a:spcPts val="600"/>
              </a:spcAft>
              <a:buFont typeface="Arial" charset="0"/>
              <a:buChar char="•"/>
              <a:defRPr/>
            </a:pPr>
            <a:r>
              <a:rPr lang="en-US" sz="2400" dirty="0" smtClean="0">
                <a:latin typeface="Segoe UI" pitchFamily="34" charset="0"/>
                <a:ea typeface="Segoe UI" pitchFamily="34" charset="0"/>
                <a:cs typeface="Segoe UI" pitchFamily="34" charset="0"/>
              </a:rPr>
              <a:t>Research-based approach </a:t>
            </a:r>
          </a:p>
          <a:p>
            <a:pPr marL="862013" lvl="2" indent="-230188">
              <a:spcBef>
                <a:spcPts val="600"/>
              </a:spcBef>
              <a:spcAft>
                <a:spcPts val="600"/>
              </a:spcAft>
              <a:buFont typeface="Arial" pitchFamily="34" charset="0"/>
              <a:buChar char="–"/>
              <a:defRPr/>
            </a:pPr>
            <a:r>
              <a:rPr lang="en-US" dirty="0" smtClean="0">
                <a:latin typeface="Segoe UI" pitchFamily="34" charset="0"/>
                <a:ea typeface="Segoe UI" pitchFamily="34" charset="0"/>
                <a:cs typeface="Segoe UI" pitchFamily="34" charset="0"/>
              </a:rPr>
              <a:t>Identify where chemicals may be found</a:t>
            </a:r>
          </a:p>
          <a:p>
            <a:pPr marL="862013" lvl="2" indent="-230188">
              <a:spcBef>
                <a:spcPts val="600"/>
              </a:spcBef>
              <a:spcAft>
                <a:spcPts val="600"/>
              </a:spcAft>
              <a:buFont typeface="Arial" pitchFamily="34" charset="0"/>
              <a:buChar char="–"/>
              <a:defRPr/>
            </a:pPr>
            <a:r>
              <a:rPr lang="en-US" dirty="0" smtClean="0">
                <a:latin typeface="Segoe UI" pitchFamily="34" charset="0"/>
                <a:ea typeface="Segoe UI" pitchFamily="34" charset="0"/>
                <a:cs typeface="Segoe UI" pitchFamily="34" charset="0"/>
              </a:rPr>
              <a:t>Classify whether chemical is intentionally added, contaminant or not used</a:t>
            </a:r>
          </a:p>
          <a:p>
            <a:pPr marL="862013" lvl="2" indent="-230188">
              <a:spcBef>
                <a:spcPts val="600"/>
              </a:spcBef>
              <a:spcAft>
                <a:spcPts val="600"/>
              </a:spcAft>
              <a:buFont typeface="Arial" pitchFamily="34" charset="0"/>
              <a:buChar char="–"/>
              <a:defRPr/>
            </a:pPr>
            <a:r>
              <a:rPr lang="en-US" dirty="0" smtClean="0">
                <a:latin typeface="Segoe UI" pitchFamily="34" charset="0"/>
                <a:ea typeface="Segoe UI" pitchFamily="34" charset="0"/>
                <a:cs typeface="Segoe UI" pitchFamily="34" charset="0"/>
              </a:rPr>
              <a:t>Perform reduced testing, as needed, to determine reporting obligation</a:t>
            </a:r>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29"/>
          </p:nvPr>
        </p:nvSpPr>
        <p:spPr>
          <a:xfrm>
            <a:off x="381000" y="3429000"/>
            <a:ext cx="8534400" cy="2514600"/>
          </a:xfrm>
        </p:spPr>
        <p:txBody>
          <a:bodyPr>
            <a:normAutofit fontScale="92500"/>
          </a:bodyPr>
          <a:lstStyle/>
          <a:p>
            <a:pPr algn="ctr"/>
            <a:r>
              <a:rPr lang="en-US" b="1" u="sng" dirty="0" smtClean="0">
                <a:latin typeface="Segoe UI Semibold" pitchFamily="34" charset="0"/>
              </a:rPr>
              <a:t>Illinois Lead Poisoning Prevention Act</a:t>
            </a:r>
          </a:p>
          <a:p>
            <a:pPr>
              <a:spcBef>
                <a:spcPts val="1200"/>
              </a:spcBef>
            </a:pPr>
            <a:r>
              <a:rPr lang="en-US" sz="2000" dirty="0" smtClean="0">
                <a:solidFill>
                  <a:srgbClr val="0070C0"/>
                </a:solidFill>
                <a:latin typeface="Segoe UI Semibold" pitchFamily="34" charset="0"/>
              </a:rPr>
              <a:t>Products or packaging must have a </a:t>
            </a:r>
            <a:r>
              <a:rPr lang="en-US" sz="2000" u="sng" dirty="0" smtClean="0">
                <a:solidFill>
                  <a:srgbClr val="0070C0"/>
                </a:solidFill>
                <a:latin typeface="Segoe UI Semibold" pitchFamily="34" charset="0"/>
              </a:rPr>
              <a:t>warning label </a:t>
            </a:r>
            <a:r>
              <a:rPr lang="en-US" sz="2000" dirty="0" smtClean="0">
                <a:solidFill>
                  <a:srgbClr val="0070C0"/>
                </a:solidFill>
                <a:latin typeface="Segoe UI Semibold" pitchFamily="34" charset="0"/>
              </a:rPr>
              <a:t>if:</a:t>
            </a:r>
          </a:p>
          <a:p>
            <a:pPr marL="454025" lvl="1" indent="-342900">
              <a:spcBef>
                <a:spcPts val="1200"/>
              </a:spcBef>
              <a:buFont typeface="Arial" pitchFamily="34" charset="0"/>
              <a:buChar char="•"/>
            </a:pPr>
            <a:r>
              <a:rPr lang="en-US" sz="1800" dirty="0" smtClean="0">
                <a:latin typeface="Segoe UI" panose="020B0502040204020203" pitchFamily="34" charset="0"/>
                <a:ea typeface="Segoe UI" panose="020B0502040204020203" pitchFamily="34" charset="0"/>
                <a:cs typeface="Segoe UI" panose="020B0502040204020203" pitchFamily="34" charset="0"/>
              </a:rPr>
              <a:t>Toys, child care articles (6 yrs. and under) and children’s jewelry (12 yrs. and under) if lead in surface coatings is greater than </a:t>
            </a:r>
            <a:r>
              <a:rPr lang="en-US" sz="1800" b="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40ppm</a:t>
            </a:r>
            <a:r>
              <a:rPr lang="en-US" sz="1800" dirty="0" smtClean="0">
                <a:latin typeface="Segoe UI" panose="020B0502040204020203" pitchFamily="34" charset="0"/>
                <a:ea typeface="Segoe UI" panose="020B0502040204020203" pitchFamily="34" charset="0"/>
                <a:cs typeface="Segoe UI" panose="020B0502040204020203" pitchFamily="34" charset="0"/>
              </a:rPr>
              <a:t>;</a:t>
            </a:r>
          </a:p>
          <a:p>
            <a:pPr marL="454025" lvl="1" indent="-342900">
              <a:spcBef>
                <a:spcPts val="1200"/>
              </a:spcBef>
              <a:buFont typeface="Arial" pitchFamily="34" charset="0"/>
              <a:buChar char="•"/>
            </a:pPr>
            <a:r>
              <a:rPr lang="en-US" sz="1800" dirty="0">
                <a:latin typeface="Segoe UI Symbol" pitchFamily="34" charset="0"/>
                <a:ea typeface="Segoe UI Symbol" pitchFamily="34" charset="0"/>
              </a:rPr>
              <a:t>Child care articles and children’s jewelry if lead in substrate is &gt;40 </a:t>
            </a:r>
            <a:r>
              <a:rPr lang="en-US" sz="1800" dirty="0" smtClean="0">
                <a:latin typeface="Segoe UI Symbol" pitchFamily="34" charset="0"/>
                <a:ea typeface="Segoe UI Symbol" pitchFamily="34" charset="0"/>
              </a:rPr>
              <a:t>ppm</a:t>
            </a:r>
            <a:endParaRPr lang="en-US" sz="1800" dirty="0" smtClean="0">
              <a:latin typeface="Segoe UI Symbol" pitchFamily="34" charset="0"/>
              <a:ea typeface="Segoe UI Symbol" pitchFamily="34" charset="0"/>
              <a:cs typeface="Segoe UI" panose="020B0502040204020203" pitchFamily="34" charset="0"/>
            </a:endParaRPr>
          </a:p>
          <a:p>
            <a:pPr marL="454025" lvl="1" indent="-342900">
              <a:spcBef>
                <a:spcPts val="1200"/>
              </a:spcBef>
              <a:buFont typeface="Arial" pitchFamily="34" charset="0"/>
              <a:buChar char="•"/>
            </a:pPr>
            <a:r>
              <a:rPr lang="en-US" sz="1800" dirty="0" smtClean="0">
                <a:latin typeface="Segoe UI" panose="020B0502040204020203" pitchFamily="34" charset="0"/>
                <a:ea typeface="Segoe UI" panose="020B0502040204020203" pitchFamily="34" charset="0"/>
                <a:cs typeface="Segoe UI" panose="020B0502040204020203" pitchFamily="34" charset="0"/>
              </a:rPr>
              <a:t>Products for adults if lead in surface coatings or substrate is greater than 600ppm.</a:t>
            </a:r>
            <a:endParaRPr lang="en-US" sz="1800" dirty="0">
              <a:latin typeface="Segoe UI" panose="020B0502040204020203" pitchFamily="34" charset="0"/>
              <a:ea typeface="Segoe UI" panose="020B0502040204020203" pitchFamily="34" charset="0"/>
              <a:cs typeface="Segoe UI" panose="020B0502040204020203" pitchFamily="34" charset="0"/>
            </a:endParaRPr>
          </a:p>
        </p:txBody>
      </p:sp>
      <p:pic>
        <p:nvPicPr>
          <p:cNvPr id="1028" name="Picture 4" descr="https://encrypted-tbn1.gstatic.com/images?q=tbn:ANd9GcS0d1JrthuDWsT62gjQdigf9h5YtpvWEClDMGoy9cOkVezhH9Wl"/>
          <p:cNvPicPr>
            <a:picLocks noGrp="1" noChangeAspect="1" noChangeArrowheads="1"/>
          </p:cNvPicPr>
          <p:nvPr>
            <p:ph type="pic" sz="quarter" idx="31"/>
          </p:nvPr>
        </p:nvPicPr>
        <p:blipFill>
          <a:blip r:embed="rId2" cstate="print">
            <a:extLst>
              <a:ext uri="{28A0092B-C50C-407E-A947-70E740481C1C}">
                <a14:useLocalDpi xmlns:a14="http://schemas.microsoft.com/office/drawing/2010/main" xmlns="" val="0"/>
              </a:ext>
            </a:extLst>
          </a:blip>
          <a:srcRect l="11670" r="11670"/>
          <a:stretch>
            <a:fillRect/>
          </a:stretch>
        </p:blipFill>
        <p:spPr bwMode="auto">
          <a:xfrm>
            <a:off x="4267200" y="762000"/>
            <a:ext cx="1828112" cy="2438400"/>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https://encrypted-tbn2.gstatic.com/images?q=tbn:ANd9GcRZ3iZXAfHaqfEbd5qJFpLBHBtD7UlDK1U6YxYyj4oOJLLkNyWp-A"/>
          <p:cNvPicPr>
            <a:picLocks noGrp="1" noChangeAspect="1" noChangeArrowheads="1"/>
          </p:cNvPicPr>
          <p:nvPr>
            <p:ph type="pic" sz="quarter" idx="32"/>
          </p:nvPr>
        </p:nvPicPr>
        <p:blipFill>
          <a:blip r:embed="rId3" cstate="print">
            <a:extLst>
              <a:ext uri="{28A0092B-C50C-407E-A947-70E740481C1C}">
                <a14:useLocalDpi xmlns:a14="http://schemas.microsoft.com/office/drawing/2010/main" xmlns="" val="0"/>
              </a:ext>
            </a:extLst>
          </a:blip>
          <a:srcRect t="3638" b="3638"/>
          <a:stretch>
            <a:fillRect/>
          </a:stretch>
        </p:blipFill>
        <p:spPr bwMode="auto">
          <a:xfrm>
            <a:off x="6629401" y="762001"/>
            <a:ext cx="1828111" cy="2438399"/>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descr="https://encrypted-tbn1.gstatic.com/images?q=tbn:ANd9GcS2__QVY9frpP7cV-8CNGSNhKPfDg2HjWUDDikY8hrJBzhf9ais"/>
          <p:cNvPicPr>
            <a:picLocks noGrp="1" noChangeAspect="1" noChangeArrowheads="1"/>
          </p:cNvPicPr>
          <p:nvPr>
            <p:ph type="pic" sz="quarter" idx="14"/>
          </p:nvPr>
        </p:nvPicPr>
        <p:blipFill>
          <a:blip r:embed="rId4" cstate="print">
            <a:extLst>
              <a:ext uri="{28A0092B-C50C-407E-A947-70E740481C1C}">
                <a14:useLocalDpi xmlns:a14="http://schemas.microsoft.com/office/drawing/2010/main" xmlns="" val="0"/>
              </a:ext>
            </a:extLst>
          </a:blip>
          <a:stretch>
            <a:fillRect/>
          </a:stretch>
        </p:blipFill>
        <p:spPr bwMode="auto">
          <a:xfrm>
            <a:off x="609600" y="838200"/>
            <a:ext cx="3124200" cy="23431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99695198"/>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8"/>
          <p:cNvSpPr txBox="1">
            <a:spLocks noChangeArrowheads="1"/>
          </p:cNvSpPr>
          <p:nvPr/>
        </p:nvSpPr>
        <p:spPr bwMode="auto">
          <a:xfrm>
            <a:off x="455613" y="1249363"/>
            <a:ext cx="8385175" cy="4237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285750" indent="-285750" eaLnBrk="0" hangingPunct="0">
              <a:tabLst>
                <a:tab pos="342900" algn="l"/>
              </a:tabLst>
              <a:defRPr b="1">
                <a:solidFill>
                  <a:schemeClr val="tx1"/>
                </a:solidFill>
                <a:latin typeface="Arial" charset="0"/>
                <a:ea typeface="ＭＳ Ｐゴシック" pitchFamily="34" charset="-128"/>
              </a:defRPr>
            </a:lvl1pPr>
            <a:lvl2pPr marL="742950" indent="-285750" eaLnBrk="0" hangingPunct="0">
              <a:tabLst>
                <a:tab pos="342900" algn="l"/>
              </a:tabLst>
              <a:defRPr b="1">
                <a:solidFill>
                  <a:schemeClr val="tx1"/>
                </a:solidFill>
                <a:latin typeface="Arial" charset="0"/>
                <a:ea typeface="ＭＳ Ｐゴシック" pitchFamily="34" charset="-128"/>
              </a:defRPr>
            </a:lvl2pPr>
            <a:lvl3pPr marL="1143000" indent="-228600" eaLnBrk="0" hangingPunct="0">
              <a:tabLst>
                <a:tab pos="342900" algn="l"/>
              </a:tabLst>
              <a:defRPr b="1">
                <a:solidFill>
                  <a:schemeClr val="tx1"/>
                </a:solidFill>
                <a:latin typeface="Arial" charset="0"/>
                <a:ea typeface="ＭＳ Ｐゴシック" pitchFamily="34" charset="-128"/>
              </a:defRPr>
            </a:lvl3pPr>
            <a:lvl4pPr marL="1600200" indent="-228600" eaLnBrk="0" hangingPunct="0">
              <a:tabLst>
                <a:tab pos="342900" algn="l"/>
              </a:tabLst>
              <a:defRPr b="1">
                <a:solidFill>
                  <a:schemeClr val="tx1"/>
                </a:solidFill>
                <a:latin typeface="Arial" charset="0"/>
                <a:ea typeface="ＭＳ Ｐゴシック" pitchFamily="34" charset="-128"/>
              </a:defRPr>
            </a:lvl4pPr>
            <a:lvl5pPr marL="2057400" indent="-228600" eaLnBrk="0" hangingPunct="0">
              <a:tabLst>
                <a:tab pos="342900" algn="l"/>
              </a:tabLst>
              <a:defRPr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tabLst>
                <a:tab pos="342900" algn="l"/>
              </a:tabLst>
              <a:defRPr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tabLst>
                <a:tab pos="342900" algn="l"/>
              </a:tabLst>
              <a:defRPr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tabLst>
                <a:tab pos="342900" algn="l"/>
              </a:tabLst>
              <a:defRPr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tabLst>
                <a:tab pos="342900" algn="l"/>
              </a:tabLst>
              <a:defRPr b="1">
                <a:solidFill>
                  <a:schemeClr val="tx1"/>
                </a:solidFill>
                <a:latin typeface="Arial" charset="0"/>
                <a:ea typeface="ＭＳ Ｐゴシック" pitchFamily="34" charset="-128"/>
              </a:defRPr>
            </a:lvl9pPr>
          </a:lstStyle>
          <a:p>
            <a:pPr>
              <a:buFont typeface="Arial" panose="020B0604020202020204" pitchFamily="34" charset="0"/>
              <a:buChar char="•"/>
              <a:defRPr/>
            </a:pPr>
            <a:r>
              <a:rPr lang="en-US" b="0" dirty="0">
                <a:solidFill>
                  <a:srgbClr val="000000"/>
                </a:solidFill>
                <a:latin typeface="Segoe UI" pitchFamily="34" charset="0"/>
                <a:ea typeface="Segoe UI" pitchFamily="34" charset="0"/>
                <a:cs typeface="Segoe UI" pitchFamily="34" charset="0"/>
              </a:rPr>
              <a:t>Maine has designated five chemicals as priority:</a:t>
            </a:r>
          </a:p>
          <a:p>
            <a:pPr lvl="2" indent="-285750">
              <a:buFont typeface="Arial" panose="020B0604020202020204" pitchFamily="34" charset="0"/>
              <a:buChar char="»"/>
              <a:defRPr/>
            </a:pPr>
            <a:r>
              <a:rPr lang="en-US" b="0" dirty="0">
                <a:solidFill>
                  <a:srgbClr val="000000"/>
                </a:solidFill>
                <a:latin typeface="Segoe UI" pitchFamily="34" charset="0"/>
                <a:ea typeface="Segoe UI" pitchFamily="34" charset="0"/>
                <a:cs typeface="Segoe UI" pitchFamily="34" charset="0"/>
              </a:rPr>
              <a:t>Bisphenol A (BPA)</a:t>
            </a:r>
          </a:p>
          <a:p>
            <a:pPr lvl="2" indent="-285750">
              <a:buFont typeface="Arial" panose="020B0604020202020204" pitchFamily="34" charset="0"/>
              <a:buChar char="»"/>
              <a:defRPr/>
            </a:pPr>
            <a:r>
              <a:rPr lang="en-US" b="0" dirty="0" smtClean="0">
                <a:solidFill>
                  <a:srgbClr val="000000"/>
                </a:solidFill>
                <a:latin typeface="Segoe UI" pitchFamily="34" charset="0"/>
                <a:ea typeface="Segoe UI" pitchFamily="34" charset="0"/>
                <a:cs typeface="Segoe UI" pitchFamily="34" charset="0"/>
              </a:rPr>
              <a:t>Nonylphenol/Nonylphenol Ethoxylates </a:t>
            </a:r>
            <a:r>
              <a:rPr lang="en-US" b="0" dirty="0">
                <a:solidFill>
                  <a:srgbClr val="000000"/>
                </a:solidFill>
                <a:latin typeface="Segoe UI" pitchFamily="34" charset="0"/>
                <a:ea typeface="Segoe UI" pitchFamily="34" charset="0"/>
                <a:cs typeface="Segoe UI" pitchFamily="34" charset="0"/>
              </a:rPr>
              <a:t>(NP/NPE).</a:t>
            </a:r>
          </a:p>
          <a:p>
            <a:pPr lvl="2" indent="-285750">
              <a:buFont typeface="Arial" panose="020B0604020202020204" pitchFamily="34" charset="0"/>
              <a:buChar char="»"/>
              <a:defRPr/>
            </a:pPr>
            <a:r>
              <a:rPr lang="en-US" b="0" dirty="0">
                <a:solidFill>
                  <a:srgbClr val="000000"/>
                </a:solidFill>
                <a:latin typeface="Segoe UI" pitchFamily="34" charset="0"/>
                <a:ea typeface="Segoe UI" pitchFamily="34" charset="0"/>
                <a:cs typeface="Segoe UI" pitchFamily="34" charset="0"/>
              </a:rPr>
              <a:t>Cadmium</a:t>
            </a:r>
          </a:p>
          <a:p>
            <a:pPr lvl="2" indent="-285750">
              <a:buFont typeface="Arial" panose="020B0604020202020204" pitchFamily="34" charset="0"/>
              <a:buChar char="»"/>
              <a:defRPr/>
            </a:pPr>
            <a:r>
              <a:rPr lang="en-US" b="0" dirty="0">
                <a:solidFill>
                  <a:srgbClr val="000000"/>
                </a:solidFill>
                <a:latin typeface="Segoe UI" pitchFamily="34" charset="0"/>
                <a:ea typeface="Segoe UI" pitchFamily="34" charset="0"/>
                <a:cs typeface="Segoe UI" pitchFamily="34" charset="0"/>
              </a:rPr>
              <a:t>Mercury</a:t>
            </a:r>
          </a:p>
          <a:p>
            <a:pPr lvl="2" indent="-285750">
              <a:buFont typeface="Arial" panose="020B0604020202020204" pitchFamily="34" charset="0"/>
              <a:buChar char="»"/>
              <a:defRPr/>
            </a:pPr>
            <a:r>
              <a:rPr lang="en-US" b="0" dirty="0" smtClean="0">
                <a:solidFill>
                  <a:srgbClr val="000000"/>
                </a:solidFill>
                <a:latin typeface="Segoe UI" pitchFamily="34" charset="0"/>
                <a:ea typeface="Segoe UI" pitchFamily="34" charset="0"/>
                <a:cs typeface="Segoe UI" pitchFamily="34" charset="0"/>
              </a:rPr>
              <a:t>Arsenic</a:t>
            </a:r>
          </a:p>
          <a:p>
            <a:pPr>
              <a:buFont typeface="Arial" panose="020B0604020202020204" pitchFamily="34" charset="0"/>
              <a:buChar char="•"/>
              <a:defRPr/>
            </a:pPr>
            <a:r>
              <a:rPr lang="en-US" b="0" dirty="0" smtClean="0">
                <a:solidFill>
                  <a:srgbClr val="000000"/>
                </a:solidFill>
                <a:latin typeface="Segoe UI" pitchFamily="34" charset="0"/>
                <a:ea typeface="Segoe UI" pitchFamily="34" charset="0"/>
                <a:cs typeface="Segoe UI" pitchFamily="34" charset="0"/>
              </a:rPr>
              <a:t>Manufacturers </a:t>
            </a:r>
            <a:r>
              <a:rPr lang="en-US" b="0" dirty="0">
                <a:solidFill>
                  <a:srgbClr val="000000"/>
                </a:solidFill>
                <a:latin typeface="Segoe UI" pitchFamily="34" charset="0"/>
                <a:ea typeface="Segoe UI" pitchFamily="34" charset="0"/>
                <a:cs typeface="Segoe UI" pitchFamily="34" charset="0"/>
              </a:rPr>
              <a:t>using </a:t>
            </a:r>
            <a:r>
              <a:rPr lang="en-US" b="0" dirty="0" smtClean="0">
                <a:solidFill>
                  <a:srgbClr val="000000"/>
                </a:solidFill>
                <a:latin typeface="Segoe UI" pitchFamily="34" charset="0"/>
                <a:ea typeface="Segoe UI" pitchFamily="34" charset="0"/>
                <a:cs typeface="Segoe UI" pitchFamily="34" charset="0"/>
              </a:rPr>
              <a:t>these </a:t>
            </a:r>
            <a:r>
              <a:rPr lang="en-US" b="0" dirty="0">
                <a:solidFill>
                  <a:srgbClr val="000000"/>
                </a:solidFill>
                <a:latin typeface="Segoe UI" pitchFamily="34" charset="0"/>
                <a:ea typeface="Segoe UI" pitchFamily="34" charset="0"/>
                <a:cs typeface="Segoe UI" pitchFamily="34" charset="0"/>
              </a:rPr>
              <a:t>chemicals in </a:t>
            </a:r>
            <a:r>
              <a:rPr lang="en-US" b="0" dirty="0" smtClean="0">
                <a:solidFill>
                  <a:srgbClr val="000000"/>
                </a:solidFill>
                <a:latin typeface="Segoe UI" pitchFamily="34" charset="0"/>
                <a:ea typeface="Segoe UI" pitchFamily="34" charset="0"/>
                <a:cs typeface="Segoe UI" pitchFamily="34" charset="0"/>
              </a:rPr>
              <a:t>certain product categories are </a:t>
            </a:r>
            <a:r>
              <a:rPr lang="en-US" b="0" dirty="0">
                <a:solidFill>
                  <a:srgbClr val="000000"/>
                </a:solidFill>
                <a:latin typeface="Segoe UI" pitchFamily="34" charset="0"/>
                <a:ea typeface="Segoe UI" pitchFamily="34" charset="0"/>
                <a:cs typeface="Segoe UI" pitchFamily="34" charset="0"/>
              </a:rPr>
              <a:t>required to report to </a:t>
            </a:r>
            <a:r>
              <a:rPr lang="en-US" b="0" dirty="0" smtClean="0">
                <a:solidFill>
                  <a:srgbClr val="000000"/>
                </a:solidFill>
                <a:latin typeface="Segoe UI" pitchFamily="34" charset="0"/>
                <a:ea typeface="Segoe UI" pitchFamily="34" charset="0"/>
                <a:cs typeface="Segoe UI" pitchFamily="34" charset="0"/>
              </a:rPr>
              <a:t>Maine DEP when </a:t>
            </a:r>
            <a:r>
              <a:rPr lang="en-US" b="0" dirty="0">
                <a:solidFill>
                  <a:srgbClr val="000000"/>
                </a:solidFill>
                <a:latin typeface="Segoe UI" pitchFamily="34" charset="0"/>
                <a:ea typeface="Segoe UI" pitchFamily="34" charset="0"/>
                <a:cs typeface="Segoe UI" pitchFamily="34" charset="0"/>
              </a:rPr>
              <a:t>used in an amount greater than the de </a:t>
            </a:r>
            <a:r>
              <a:rPr lang="en-US" b="0" dirty="0" smtClean="0">
                <a:solidFill>
                  <a:srgbClr val="000000"/>
                </a:solidFill>
                <a:latin typeface="Segoe UI" pitchFamily="34" charset="0"/>
                <a:ea typeface="Segoe UI" pitchFamily="34" charset="0"/>
                <a:cs typeface="Segoe UI" pitchFamily="34" charset="0"/>
              </a:rPr>
              <a:t>minimis. </a:t>
            </a:r>
          </a:p>
          <a:p>
            <a:pPr>
              <a:buFont typeface="Arial" panose="020B0604020202020204" pitchFamily="34" charset="0"/>
              <a:buChar char="•"/>
              <a:defRPr/>
            </a:pPr>
            <a:r>
              <a:rPr lang="en-US" b="0" dirty="0" smtClean="0">
                <a:solidFill>
                  <a:srgbClr val="000000"/>
                </a:solidFill>
                <a:latin typeface="Segoe UI" pitchFamily="34" charset="0"/>
                <a:ea typeface="Segoe UI" pitchFamily="34" charset="0"/>
                <a:cs typeface="Segoe UI" pitchFamily="34" charset="0"/>
              </a:rPr>
              <a:t>Manufacturers </a:t>
            </a:r>
            <a:r>
              <a:rPr lang="en-US" b="0" dirty="0">
                <a:solidFill>
                  <a:srgbClr val="000000"/>
                </a:solidFill>
                <a:latin typeface="Segoe UI" pitchFamily="34" charset="0"/>
                <a:ea typeface="Segoe UI" pitchFamily="34" charset="0"/>
                <a:cs typeface="Segoe UI" pitchFamily="34" charset="0"/>
              </a:rPr>
              <a:t>must report by the deadline specified; however, if you are a manufacturer introducing a product that was not offered for sale at that time, you must file the applicable report with the Department within 30 days of </a:t>
            </a:r>
            <a:r>
              <a:rPr lang="en-US" b="0" dirty="0" smtClean="0">
                <a:solidFill>
                  <a:srgbClr val="000000"/>
                </a:solidFill>
                <a:latin typeface="Segoe UI" pitchFamily="34" charset="0"/>
                <a:ea typeface="Segoe UI" pitchFamily="34" charset="0"/>
                <a:cs typeface="Segoe UI" pitchFamily="34" charset="0"/>
              </a:rPr>
              <a:t>the                        product </a:t>
            </a:r>
            <a:r>
              <a:rPr lang="en-US" b="0" dirty="0">
                <a:solidFill>
                  <a:srgbClr val="000000"/>
                </a:solidFill>
                <a:latin typeface="Segoe UI" pitchFamily="34" charset="0"/>
                <a:ea typeface="Segoe UI" pitchFamily="34" charset="0"/>
                <a:cs typeface="Segoe UI" pitchFamily="34" charset="0"/>
              </a:rPr>
              <a:t>being offered for sale in Maine. </a:t>
            </a:r>
            <a:endParaRPr lang="en-US" b="0" dirty="0" smtClean="0">
              <a:solidFill>
                <a:srgbClr val="000000"/>
              </a:solidFill>
              <a:latin typeface="Segoe UI" pitchFamily="34" charset="0"/>
              <a:ea typeface="Segoe UI" pitchFamily="34" charset="0"/>
              <a:cs typeface="Segoe UI" pitchFamily="34" charset="0"/>
            </a:endParaRPr>
          </a:p>
          <a:p>
            <a:pPr>
              <a:buFont typeface="Arial" panose="020B0604020202020204" pitchFamily="34" charset="0"/>
              <a:buChar char="•"/>
              <a:defRPr/>
            </a:pPr>
            <a:r>
              <a:rPr lang="en-US" b="0" dirty="0" smtClean="0">
                <a:solidFill>
                  <a:srgbClr val="000000"/>
                </a:solidFill>
                <a:latin typeface="Segoe UI" pitchFamily="34" charset="0"/>
                <a:ea typeface="Segoe UI" pitchFamily="34" charset="0"/>
                <a:cs typeface="Segoe UI" pitchFamily="34" charset="0"/>
              </a:rPr>
              <a:t>One time reporting requirement</a:t>
            </a:r>
          </a:p>
          <a:p>
            <a:pPr marL="0" indent="0">
              <a:defRPr/>
            </a:pPr>
            <a:endParaRPr lang="en-US" b="0" dirty="0" smtClean="0">
              <a:solidFill>
                <a:srgbClr val="000000"/>
              </a:solidFill>
            </a:endParaRPr>
          </a:p>
        </p:txBody>
      </p:sp>
      <p:sp>
        <p:nvSpPr>
          <p:cNvPr id="67587" name="Title 6"/>
          <p:cNvSpPr txBox="1">
            <a:spLocks/>
          </p:cNvSpPr>
          <p:nvPr/>
        </p:nvSpPr>
        <p:spPr bwMode="auto">
          <a:xfrm>
            <a:off x="304800" y="304800"/>
            <a:ext cx="8839200" cy="1020763"/>
          </a:xfrm>
          <a:prstGeom prst="rect">
            <a:avLst/>
          </a:prstGeom>
          <a:noFill/>
          <a:ln w="9525">
            <a:noFill/>
            <a:miter lim="800000"/>
            <a:headEnd/>
            <a:tailEnd/>
          </a:ln>
        </p:spPr>
        <p:txBody>
          <a:bodyPr/>
          <a:lstStyle/>
          <a:p>
            <a:pPr defTabSz="457200"/>
            <a:r>
              <a:rPr lang="en-US" sz="2600" b="1" u="sng" dirty="0">
                <a:solidFill>
                  <a:srgbClr val="000000"/>
                </a:solidFill>
                <a:latin typeface="Segoe UI Semibold" pitchFamily="34" charset="0"/>
                <a:ea typeface="MS PGothic" pitchFamily="34" charset="-128"/>
              </a:rPr>
              <a:t>Maine’s Toxic Chemicals in Children’s Product Law</a:t>
            </a:r>
          </a:p>
          <a:p>
            <a:pPr defTabSz="457200"/>
            <a:r>
              <a:rPr lang="en-US" sz="2600" i="1" dirty="0">
                <a:solidFill>
                  <a:srgbClr val="000000"/>
                </a:solidFill>
                <a:latin typeface="Segoe UI Semibold" pitchFamily="34" charset="0"/>
                <a:ea typeface="MS PGothic" pitchFamily="34" charset="-128"/>
              </a:rPr>
              <a:t>Overview</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8"/>
          <p:cNvSpPr txBox="1">
            <a:spLocks noChangeArrowheads="1"/>
          </p:cNvSpPr>
          <p:nvPr/>
        </p:nvSpPr>
        <p:spPr bwMode="auto">
          <a:xfrm>
            <a:off x="379413" y="1516063"/>
            <a:ext cx="8383587" cy="3627437"/>
          </a:xfrm>
          <a:prstGeom prst="rect">
            <a:avLst/>
          </a:prstGeom>
          <a:noFill/>
          <a:ln w="9525">
            <a:noFill/>
            <a:miter lim="800000"/>
            <a:headEnd/>
            <a:tailEnd/>
          </a:ln>
        </p:spPr>
        <p:txBody>
          <a:bodyPr/>
          <a:lstStyle/>
          <a:p>
            <a:pPr marL="285750" indent="-285750" eaLnBrk="0" hangingPunct="0">
              <a:tabLst>
                <a:tab pos="342900" algn="l"/>
              </a:tabLst>
            </a:pPr>
            <a:r>
              <a:rPr lang="en-US" sz="1600" b="1" dirty="0">
                <a:solidFill>
                  <a:srgbClr val="000000"/>
                </a:solidFill>
                <a:latin typeface="Segoe UI" pitchFamily="34" charset="0"/>
                <a:ea typeface="Segoe UI" pitchFamily="34" charset="0"/>
                <a:cs typeface="Segoe UI" pitchFamily="34" charset="0"/>
              </a:rPr>
              <a:t>BPA – </a:t>
            </a:r>
            <a:r>
              <a:rPr lang="en-US" sz="1600" dirty="0">
                <a:solidFill>
                  <a:srgbClr val="000000"/>
                </a:solidFill>
                <a:latin typeface="Segoe UI" pitchFamily="34" charset="0"/>
                <a:ea typeface="Segoe UI" pitchFamily="34" charset="0"/>
                <a:cs typeface="Segoe UI" pitchFamily="34" charset="0"/>
              </a:rPr>
              <a:t>Prohibits the sale of reusable food and beverage containers made with BPA; </a:t>
            </a:r>
          </a:p>
          <a:p>
            <a:pPr marL="285750" indent="-285750" eaLnBrk="0" hangingPunct="0">
              <a:tabLst>
                <a:tab pos="342900" algn="l"/>
              </a:tabLst>
            </a:pPr>
            <a:r>
              <a:rPr lang="en-US" sz="1600" dirty="0">
                <a:solidFill>
                  <a:srgbClr val="000000"/>
                </a:solidFill>
                <a:latin typeface="Segoe UI" pitchFamily="34" charset="0"/>
                <a:ea typeface="Segoe UI" pitchFamily="34" charset="0"/>
                <a:cs typeface="Segoe UI" pitchFamily="34" charset="0"/>
              </a:rPr>
              <a:t>Prohibits the sale of baby food packaging and infant formula packaging made with BPA; </a:t>
            </a:r>
          </a:p>
          <a:p>
            <a:pPr marL="285750" indent="-285750" eaLnBrk="0" hangingPunct="0">
              <a:tabLst>
                <a:tab pos="342900" algn="l"/>
              </a:tabLst>
            </a:pPr>
            <a:r>
              <a:rPr lang="en-US" sz="1600" dirty="0">
                <a:solidFill>
                  <a:srgbClr val="000000"/>
                </a:solidFill>
                <a:latin typeface="Segoe UI" pitchFamily="34" charset="0"/>
                <a:ea typeface="Segoe UI" pitchFamily="34" charset="0"/>
                <a:cs typeface="Segoe UI" pitchFamily="34" charset="0"/>
              </a:rPr>
              <a:t>Requires manufacturers using BPA in toys, child care articles, and tableware to file a report </a:t>
            </a:r>
          </a:p>
          <a:p>
            <a:pPr marL="285750" indent="-285750" eaLnBrk="0" hangingPunct="0">
              <a:tabLst>
                <a:tab pos="342900" algn="l"/>
              </a:tabLst>
            </a:pPr>
            <a:r>
              <a:rPr lang="en-US" sz="1600" dirty="0">
                <a:solidFill>
                  <a:srgbClr val="000000"/>
                </a:solidFill>
                <a:latin typeface="Segoe UI" pitchFamily="34" charset="0"/>
                <a:ea typeface="Segoe UI" pitchFamily="34" charset="0"/>
                <a:cs typeface="Segoe UI" pitchFamily="34" charset="0"/>
              </a:rPr>
              <a:t>with the Department. </a:t>
            </a:r>
          </a:p>
          <a:p>
            <a:pPr marL="285750" indent="-285750" eaLnBrk="0" hangingPunct="0">
              <a:tabLst>
                <a:tab pos="342900" algn="l"/>
              </a:tabLst>
            </a:pPr>
            <a:endParaRPr lang="en-US" sz="1600" dirty="0">
              <a:solidFill>
                <a:srgbClr val="000000"/>
              </a:solidFill>
              <a:latin typeface="Segoe UI" pitchFamily="34" charset="0"/>
              <a:ea typeface="Segoe UI" pitchFamily="34" charset="0"/>
              <a:cs typeface="Segoe UI" pitchFamily="34" charset="0"/>
            </a:endParaRPr>
          </a:p>
          <a:p>
            <a:pPr marL="285750" indent="-285750" eaLnBrk="0" hangingPunct="0">
              <a:tabLst>
                <a:tab pos="342900" algn="l"/>
              </a:tabLst>
            </a:pPr>
            <a:r>
              <a:rPr lang="en-US" sz="1600" b="1" dirty="0">
                <a:solidFill>
                  <a:srgbClr val="000000"/>
                </a:solidFill>
                <a:latin typeface="Segoe UI" pitchFamily="34" charset="0"/>
                <a:ea typeface="Segoe UI" pitchFamily="34" charset="0"/>
                <a:cs typeface="Segoe UI" pitchFamily="34" charset="0"/>
              </a:rPr>
              <a:t>NP/NPE – </a:t>
            </a:r>
            <a:r>
              <a:rPr lang="en-US" sz="1600" dirty="0">
                <a:solidFill>
                  <a:srgbClr val="000000"/>
                </a:solidFill>
                <a:latin typeface="Segoe UI" pitchFamily="34" charset="0"/>
                <a:ea typeface="Segoe UI" pitchFamily="34" charset="0"/>
                <a:cs typeface="Segoe UI" pitchFamily="34" charset="0"/>
              </a:rPr>
              <a:t>Requires manufacturers using NP/NPE in household and commercial cleaning </a:t>
            </a:r>
          </a:p>
          <a:p>
            <a:pPr marL="285750" indent="-285750" eaLnBrk="0" hangingPunct="0">
              <a:tabLst>
                <a:tab pos="342900" algn="l"/>
              </a:tabLst>
            </a:pPr>
            <a:r>
              <a:rPr lang="en-US" sz="1600" dirty="0">
                <a:solidFill>
                  <a:srgbClr val="000000"/>
                </a:solidFill>
                <a:latin typeface="Segoe UI" pitchFamily="34" charset="0"/>
                <a:ea typeface="Segoe UI" pitchFamily="34" charset="0"/>
                <a:cs typeface="Segoe UI" pitchFamily="34" charset="0"/>
              </a:rPr>
              <a:t>products, cosmetics and personal care products, and home maintenance products to file a </a:t>
            </a:r>
          </a:p>
          <a:p>
            <a:pPr marL="285750" indent="-285750" eaLnBrk="0" hangingPunct="0">
              <a:tabLst>
                <a:tab pos="342900" algn="l"/>
              </a:tabLst>
            </a:pPr>
            <a:r>
              <a:rPr lang="en-US" sz="1600" dirty="0">
                <a:solidFill>
                  <a:srgbClr val="000000"/>
                </a:solidFill>
                <a:latin typeface="Segoe UI" pitchFamily="34" charset="0"/>
                <a:ea typeface="Segoe UI" pitchFamily="34" charset="0"/>
                <a:cs typeface="Segoe UI" pitchFamily="34" charset="0"/>
              </a:rPr>
              <a:t>report with the Department. </a:t>
            </a:r>
          </a:p>
          <a:p>
            <a:pPr marL="285750" indent="-285750" eaLnBrk="0" hangingPunct="0">
              <a:tabLst>
                <a:tab pos="342900" algn="l"/>
              </a:tabLst>
            </a:pPr>
            <a:endParaRPr lang="en-US" sz="1600" dirty="0">
              <a:solidFill>
                <a:srgbClr val="000000"/>
              </a:solidFill>
              <a:latin typeface="Segoe UI" pitchFamily="34" charset="0"/>
              <a:ea typeface="Segoe UI" pitchFamily="34" charset="0"/>
              <a:cs typeface="Segoe UI" pitchFamily="34" charset="0"/>
            </a:endParaRPr>
          </a:p>
          <a:p>
            <a:pPr marL="285750" indent="-285750" eaLnBrk="0" hangingPunct="0">
              <a:tabLst>
                <a:tab pos="342900" algn="l"/>
              </a:tabLst>
            </a:pPr>
            <a:r>
              <a:rPr lang="en-US" sz="1600" b="1" dirty="0">
                <a:solidFill>
                  <a:srgbClr val="000000"/>
                </a:solidFill>
                <a:latin typeface="Segoe UI" pitchFamily="34" charset="0"/>
                <a:ea typeface="Segoe UI" pitchFamily="34" charset="0"/>
                <a:cs typeface="Segoe UI" pitchFamily="34" charset="0"/>
              </a:rPr>
              <a:t>Cadmium/Mercury/Arsenic – </a:t>
            </a:r>
            <a:r>
              <a:rPr lang="en-US" sz="1600" dirty="0">
                <a:solidFill>
                  <a:srgbClr val="000000"/>
                </a:solidFill>
                <a:latin typeface="Segoe UI" pitchFamily="34" charset="0"/>
                <a:ea typeface="Segoe UI" pitchFamily="34" charset="0"/>
                <a:cs typeface="Segoe UI" pitchFamily="34" charset="0"/>
              </a:rPr>
              <a:t>Requires manufacturers using  cadmium, mercury, or </a:t>
            </a:r>
          </a:p>
          <a:p>
            <a:pPr marL="285750" indent="-285750" eaLnBrk="0" hangingPunct="0">
              <a:tabLst>
                <a:tab pos="342900" algn="l"/>
              </a:tabLst>
            </a:pPr>
            <a:r>
              <a:rPr lang="en-US" sz="1600" dirty="0">
                <a:solidFill>
                  <a:srgbClr val="000000"/>
                </a:solidFill>
                <a:latin typeface="Segoe UI" pitchFamily="34" charset="0"/>
                <a:ea typeface="Segoe UI" pitchFamily="34" charset="0"/>
                <a:cs typeface="Segoe UI" pitchFamily="34" charset="0"/>
              </a:rPr>
              <a:t>arsenic in Bedding, Childcare Articles, Clothing, Cosmetics, Craft Supplies, Footwear, </a:t>
            </a:r>
          </a:p>
          <a:p>
            <a:pPr marL="285750" indent="-285750" eaLnBrk="0" hangingPunct="0">
              <a:tabLst>
                <a:tab pos="342900" algn="l"/>
              </a:tabLst>
            </a:pPr>
            <a:r>
              <a:rPr lang="en-US" sz="1600" dirty="0">
                <a:solidFill>
                  <a:srgbClr val="000000"/>
                </a:solidFill>
                <a:latin typeface="Segoe UI" pitchFamily="34" charset="0"/>
                <a:ea typeface="Segoe UI" pitchFamily="34" charset="0"/>
                <a:cs typeface="Segoe UI" pitchFamily="34" charset="0"/>
              </a:rPr>
              <a:t>Games, Jewelry and Embellishments, Safety Seat, Occasion Supplies, </a:t>
            </a:r>
          </a:p>
          <a:p>
            <a:pPr marL="285750" indent="-285750" eaLnBrk="0" hangingPunct="0">
              <a:tabLst>
                <a:tab pos="342900" algn="l"/>
              </a:tabLst>
            </a:pPr>
            <a:r>
              <a:rPr lang="en-US" sz="1600" dirty="0">
                <a:solidFill>
                  <a:srgbClr val="000000"/>
                </a:solidFill>
                <a:latin typeface="Segoe UI" pitchFamily="34" charset="0"/>
                <a:ea typeface="Segoe UI" pitchFamily="34" charset="0"/>
                <a:cs typeface="Segoe UI" pitchFamily="34" charset="0"/>
              </a:rPr>
              <a:t>Personal Accessories, Personal Care Product, School Supplies, Toys to file a </a:t>
            </a:r>
          </a:p>
          <a:p>
            <a:pPr marL="285750" indent="-285750" eaLnBrk="0" hangingPunct="0">
              <a:tabLst>
                <a:tab pos="342900" algn="l"/>
              </a:tabLst>
            </a:pPr>
            <a:r>
              <a:rPr lang="en-US" sz="1600" dirty="0">
                <a:solidFill>
                  <a:srgbClr val="000000"/>
                </a:solidFill>
                <a:latin typeface="Segoe UI" pitchFamily="34" charset="0"/>
                <a:ea typeface="Segoe UI" pitchFamily="34" charset="0"/>
                <a:cs typeface="Segoe UI" pitchFamily="34" charset="0"/>
              </a:rPr>
              <a:t>report with the Department. </a:t>
            </a:r>
          </a:p>
        </p:txBody>
      </p:sp>
      <p:sp>
        <p:nvSpPr>
          <p:cNvPr id="68611" name="Title 6"/>
          <p:cNvSpPr txBox="1">
            <a:spLocks/>
          </p:cNvSpPr>
          <p:nvPr/>
        </p:nvSpPr>
        <p:spPr bwMode="auto">
          <a:xfrm>
            <a:off x="381000" y="381000"/>
            <a:ext cx="8953500" cy="1020763"/>
          </a:xfrm>
          <a:prstGeom prst="rect">
            <a:avLst/>
          </a:prstGeom>
          <a:noFill/>
          <a:ln w="9525">
            <a:noFill/>
            <a:miter lim="800000"/>
            <a:headEnd/>
            <a:tailEnd/>
          </a:ln>
        </p:spPr>
        <p:txBody>
          <a:bodyPr/>
          <a:lstStyle/>
          <a:p>
            <a:pPr defTabSz="457200"/>
            <a:r>
              <a:rPr lang="en-US" sz="2600" b="1" u="sng" dirty="0">
                <a:solidFill>
                  <a:srgbClr val="000000"/>
                </a:solidFill>
                <a:latin typeface="Segoe UI Semibold" pitchFamily="34" charset="0"/>
                <a:ea typeface="MS PGothic" pitchFamily="34" charset="-128"/>
              </a:rPr>
              <a:t>Maine’s Toxic Chemicals in Children’s Product Law</a:t>
            </a:r>
          </a:p>
          <a:p>
            <a:pPr defTabSz="457200"/>
            <a:r>
              <a:rPr lang="en-US" sz="2600" i="1" dirty="0">
                <a:solidFill>
                  <a:srgbClr val="000000"/>
                </a:solidFill>
                <a:latin typeface="Segoe UI Semibold" pitchFamily="34" charset="0"/>
                <a:ea typeface="MS PGothic" pitchFamily="34" charset="-128"/>
              </a:rPr>
              <a:t>Chemicals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normAutofit fontScale="90000"/>
          </a:bodyPr>
          <a:lstStyle/>
          <a:p>
            <a:r>
              <a:rPr lang="en-US" dirty="0" smtClean="0">
                <a:solidFill>
                  <a:srgbClr val="0070C0"/>
                </a:solidFill>
              </a:rPr>
              <a:t>Many states are passing new chemical regulations.  Why?</a:t>
            </a:r>
            <a:endParaRPr lang="en-US" dirty="0">
              <a:solidFill>
                <a:srgbClr val="0070C0"/>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t="15864"/>
          <a:stretch>
            <a:fillRect/>
          </a:stretch>
        </p:blipFill>
        <p:spPr bwMode="auto">
          <a:xfrm>
            <a:off x="1752600" y="1905000"/>
            <a:ext cx="6234545" cy="3429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7238875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8"/>
          <p:cNvSpPr txBox="1">
            <a:spLocks noChangeArrowheads="1"/>
          </p:cNvSpPr>
          <p:nvPr/>
        </p:nvSpPr>
        <p:spPr bwMode="auto">
          <a:xfrm>
            <a:off x="304800" y="1447800"/>
            <a:ext cx="8383588" cy="3475038"/>
          </a:xfrm>
          <a:prstGeom prst="rect">
            <a:avLst/>
          </a:prstGeom>
          <a:noFill/>
          <a:ln w="9525">
            <a:noFill/>
            <a:miter lim="800000"/>
            <a:headEnd/>
            <a:tailEnd/>
          </a:ln>
        </p:spPr>
        <p:txBody>
          <a:bodyPr/>
          <a:lstStyle/>
          <a:p>
            <a:pPr marL="285750" indent="-285750" eaLnBrk="0" hangingPunct="0">
              <a:buFont typeface="Arial" pitchFamily="34" charset="0"/>
              <a:buChar char="•"/>
              <a:tabLst>
                <a:tab pos="342900" algn="l"/>
              </a:tabLst>
            </a:pPr>
            <a:r>
              <a:rPr lang="en-US" dirty="0">
                <a:solidFill>
                  <a:srgbClr val="000000"/>
                </a:solidFill>
                <a:latin typeface="Segoe UI" pitchFamily="34" charset="0"/>
                <a:ea typeface="Segoe UI" pitchFamily="34" charset="0"/>
                <a:cs typeface="Segoe UI" pitchFamily="34" charset="0"/>
              </a:rPr>
              <a:t>Manufacturers are now required to report to the Maine DEP the use of cadmium, arsenic, and mercury in certain categories of children’s products which are sold in the State of Maine. </a:t>
            </a:r>
          </a:p>
          <a:p>
            <a:pPr marL="285750" indent="-285750" eaLnBrk="0" hangingPunct="0">
              <a:tabLst>
                <a:tab pos="342900" algn="l"/>
              </a:tabLst>
            </a:pPr>
            <a:endParaRPr lang="en-US" dirty="0">
              <a:solidFill>
                <a:srgbClr val="000000"/>
              </a:solidFill>
              <a:latin typeface="Segoe UI" pitchFamily="34" charset="0"/>
              <a:ea typeface="Segoe UI" pitchFamily="34" charset="0"/>
              <a:cs typeface="Segoe UI" pitchFamily="34" charset="0"/>
            </a:endParaRPr>
          </a:p>
          <a:p>
            <a:pPr marL="285750" indent="-285750" eaLnBrk="0" hangingPunct="0">
              <a:buFont typeface="Arial" pitchFamily="34" charset="0"/>
              <a:buChar char="•"/>
              <a:tabLst>
                <a:tab pos="342900" algn="l"/>
              </a:tabLst>
            </a:pPr>
            <a:r>
              <a:rPr lang="en-US" dirty="0">
                <a:solidFill>
                  <a:srgbClr val="000000"/>
                </a:solidFill>
                <a:latin typeface="Segoe UI" pitchFamily="34" charset="0"/>
                <a:ea typeface="Segoe UI" pitchFamily="34" charset="0"/>
                <a:cs typeface="Segoe UI" pitchFamily="34" charset="0"/>
              </a:rPr>
              <a:t>Reports must be submitted to Maine DEP no later than </a:t>
            </a:r>
            <a:r>
              <a:rPr lang="en-US" b="1" dirty="0">
                <a:solidFill>
                  <a:srgbClr val="000000"/>
                </a:solidFill>
                <a:latin typeface="Segoe UI" pitchFamily="34" charset="0"/>
                <a:ea typeface="Segoe UI" pitchFamily="34" charset="0"/>
                <a:cs typeface="Segoe UI" pitchFamily="34" charset="0"/>
              </a:rPr>
              <a:t>November 28, 2014.</a:t>
            </a:r>
          </a:p>
          <a:p>
            <a:pPr marL="285750" indent="-285750" eaLnBrk="0" hangingPunct="0">
              <a:buFont typeface="Arial" pitchFamily="34" charset="0"/>
              <a:buChar char="•"/>
              <a:tabLst>
                <a:tab pos="342900" algn="l"/>
              </a:tabLst>
            </a:pPr>
            <a:endParaRPr lang="en-US" b="1" dirty="0">
              <a:solidFill>
                <a:srgbClr val="000000"/>
              </a:solidFill>
              <a:latin typeface="Segoe UI" pitchFamily="34" charset="0"/>
              <a:ea typeface="Segoe UI" pitchFamily="34" charset="0"/>
              <a:cs typeface="Segoe UI" pitchFamily="34" charset="0"/>
            </a:endParaRPr>
          </a:p>
          <a:p>
            <a:pPr marL="285750" indent="-285750" eaLnBrk="0" hangingPunct="0">
              <a:buFont typeface="Arial" pitchFamily="34" charset="0"/>
              <a:buChar char="•"/>
              <a:tabLst>
                <a:tab pos="342900" algn="l"/>
              </a:tabLst>
            </a:pPr>
            <a:r>
              <a:rPr lang="en-US" dirty="0">
                <a:solidFill>
                  <a:srgbClr val="000000"/>
                </a:solidFill>
                <a:latin typeface="Segoe UI" pitchFamily="34" charset="0"/>
                <a:ea typeface="Segoe UI" pitchFamily="34" charset="0"/>
                <a:cs typeface="Segoe UI" pitchFamily="34" charset="0"/>
              </a:rPr>
              <a:t>Bedding, Childcare Articles, Clothing, Cosmetics, Craft Supplies, Footwear, Games, Jewelry and Embellishments, Safety Seat, Occasion Supplies, Personal Accessories, Personal Care Products, School Supplies, Toys</a:t>
            </a:r>
            <a:endParaRPr lang="en-US" b="1" dirty="0">
              <a:solidFill>
                <a:srgbClr val="000000"/>
              </a:solidFill>
              <a:latin typeface="Segoe UI" pitchFamily="34" charset="0"/>
              <a:ea typeface="Segoe UI" pitchFamily="34" charset="0"/>
              <a:cs typeface="Segoe UI" pitchFamily="34" charset="0"/>
            </a:endParaRPr>
          </a:p>
          <a:p>
            <a:pPr marL="285750" indent="-285750" eaLnBrk="0" hangingPunct="0">
              <a:buFont typeface="Arial" pitchFamily="34" charset="0"/>
              <a:buChar char="•"/>
              <a:tabLst>
                <a:tab pos="342900" algn="l"/>
              </a:tabLst>
            </a:pPr>
            <a:endParaRPr lang="en-US" b="1" dirty="0">
              <a:solidFill>
                <a:srgbClr val="000000"/>
              </a:solidFill>
              <a:latin typeface="Segoe UI" pitchFamily="34" charset="0"/>
              <a:ea typeface="Segoe UI" pitchFamily="34" charset="0"/>
              <a:cs typeface="Segoe UI" pitchFamily="34" charset="0"/>
            </a:endParaRPr>
          </a:p>
          <a:p>
            <a:pPr marL="285750" indent="-285750" eaLnBrk="0" hangingPunct="0">
              <a:buFont typeface="Arial" pitchFamily="34" charset="0"/>
              <a:buChar char="•"/>
              <a:tabLst>
                <a:tab pos="342900" algn="l"/>
              </a:tabLst>
            </a:pPr>
            <a:endParaRPr lang="en-US" b="1" dirty="0">
              <a:solidFill>
                <a:srgbClr val="000000"/>
              </a:solidFill>
              <a:latin typeface="Arial" pitchFamily="34" charset="0"/>
              <a:ea typeface="MS PGothic" pitchFamily="34" charset="-128"/>
            </a:endParaRPr>
          </a:p>
        </p:txBody>
      </p:sp>
      <p:sp>
        <p:nvSpPr>
          <p:cNvPr id="69635" name="Title 6"/>
          <p:cNvSpPr txBox="1">
            <a:spLocks/>
          </p:cNvSpPr>
          <p:nvPr/>
        </p:nvSpPr>
        <p:spPr bwMode="auto">
          <a:xfrm>
            <a:off x="381000" y="381000"/>
            <a:ext cx="8928100" cy="1020763"/>
          </a:xfrm>
          <a:prstGeom prst="rect">
            <a:avLst/>
          </a:prstGeom>
          <a:noFill/>
          <a:ln w="9525">
            <a:noFill/>
            <a:miter lim="800000"/>
            <a:headEnd/>
            <a:tailEnd/>
          </a:ln>
        </p:spPr>
        <p:txBody>
          <a:bodyPr/>
          <a:lstStyle/>
          <a:p>
            <a:pPr defTabSz="457200"/>
            <a:r>
              <a:rPr lang="en-US" sz="2600" b="1" u="sng" dirty="0">
                <a:solidFill>
                  <a:srgbClr val="000000"/>
                </a:solidFill>
                <a:latin typeface="Segoe UI Semibold" pitchFamily="34" charset="0"/>
                <a:ea typeface="MS PGothic" pitchFamily="34" charset="-128"/>
              </a:rPr>
              <a:t>Maine’s Toxic Chemicals in Children’s Product Law</a:t>
            </a:r>
          </a:p>
          <a:p>
            <a:pPr defTabSz="457200"/>
            <a:r>
              <a:rPr lang="en-US" sz="2600" i="1" dirty="0">
                <a:solidFill>
                  <a:srgbClr val="000000"/>
                </a:solidFill>
                <a:latin typeface="Segoe UI Semibold" pitchFamily="34" charset="0"/>
                <a:ea typeface="MS PGothic" pitchFamily="34" charset="-128"/>
              </a:rPr>
              <a:t>Reporting</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8"/>
          <p:cNvSpPr txBox="1">
            <a:spLocks noChangeArrowheads="1"/>
          </p:cNvSpPr>
          <p:nvPr/>
        </p:nvSpPr>
        <p:spPr bwMode="auto">
          <a:xfrm>
            <a:off x="404813" y="1495425"/>
            <a:ext cx="8385175" cy="3724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285750" indent="-285750" eaLnBrk="0" hangingPunct="0">
              <a:tabLst>
                <a:tab pos="342900" algn="l"/>
              </a:tabLst>
              <a:defRPr b="1">
                <a:solidFill>
                  <a:schemeClr val="tx1"/>
                </a:solidFill>
                <a:latin typeface="Arial" charset="0"/>
                <a:ea typeface="ＭＳ Ｐゴシック" pitchFamily="34" charset="-128"/>
              </a:defRPr>
            </a:lvl1pPr>
            <a:lvl2pPr marL="742950" indent="-285750" eaLnBrk="0" hangingPunct="0">
              <a:tabLst>
                <a:tab pos="342900" algn="l"/>
              </a:tabLst>
              <a:defRPr b="1">
                <a:solidFill>
                  <a:schemeClr val="tx1"/>
                </a:solidFill>
                <a:latin typeface="Arial" charset="0"/>
                <a:ea typeface="ＭＳ Ｐゴシック" pitchFamily="34" charset="-128"/>
              </a:defRPr>
            </a:lvl2pPr>
            <a:lvl3pPr marL="1143000" indent="-228600" eaLnBrk="0" hangingPunct="0">
              <a:tabLst>
                <a:tab pos="342900" algn="l"/>
              </a:tabLst>
              <a:defRPr b="1">
                <a:solidFill>
                  <a:schemeClr val="tx1"/>
                </a:solidFill>
                <a:latin typeface="Arial" charset="0"/>
                <a:ea typeface="ＭＳ Ｐゴシック" pitchFamily="34" charset="-128"/>
              </a:defRPr>
            </a:lvl3pPr>
            <a:lvl4pPr marL="1600200" indent="-228600" eaLnBrk="0" hangingPunct="0">
              <a:tabLst>
                <a:tab pos="342900" algn="l"/>
              </a:tabLst>
              <a:defRPr b="1">
                <a:solidFill>
                  <a:schemeClr val="tx1"/>
                </a:solidFill>
                <a:latin typeface="Arial" charset="0"/>
                <a:ea typeface="ＭＳ Ｐゴシック" pitchFamily="34" charset="-128"/>
              </a:defRPr>
            </a:lvl4pPr>
            <a:lvl5pPr marL="2057400" indent="-228600" eaLnBrk="0" hangingPunct="0">
              <a:tabLst>
                <a:tab pos="342900" algn="l"/>
              </a:tabLst>
              <a:defRPr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tabLst>
                <a:tab pos="342900" algn="l"/>
              </a:tabLst>
              <a:defRPr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tabLst>
                <a:tab pos="342900" algn="l"/>
              </a:tabLst>
              <a:defRPr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tabLst>
                <a:tab pos="342900" algn="l"/>
              </a:tabLst>
              <a:defRPr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tabLst>
                <a:tab pos="342900" algn="l"/>
              </a:tabLst>
              <a:defRPr b="1">
                <a:solidFill>
                  <a:schemeClr val="tx1"/>
                </a:solidFill>
                <a:latin typeface="Arial" charset="0"/>
                <a:ea typeface="ＭＳ Ｐゴシック" pitchFamily="34" charset="-128"/>
              </a:defRPr>
            </a:lvl9pPr>
          </a:lstStyle>
          <a:p>
            <a:pPr>
              <a:buFont typeface="Arial" panose="020B0604020202020204" pitchFamily="34" charset="0"/>
              <a:buChar char="•"/>
              <a:defRPr/>
            </a:pPr>
            <a:r>
              <a:rPr lang="en-US" sz="2000" b="0" dirty="0" smtClean="0">
                <a:solidFill>
                  <a:srgbClr val="000000"/>
                </a:solidFill>
                <a:latin typeface="Segoe UI" pitchFamily="34" charset="0"/>
                <a:ea typeface="Segoe UI" pitchFamily="34" charset="0"/>
                <a:cs typeface="Segoe UI" pitchFamily="34" charset="0"/>
              </a:rPr>
              <a:t>Applies children’s products </a:t>
            </a:r>
            <a:r>
              <a:rPr lang="en-US" sz="2000" b="0" dirty="0">
                <a:solidFill>
                  <a:srgbClr val="000000"/>
                </a:solidFill>
                <a:latin typeface="Segoe UI" pitchFamily="34" charset="0"/>
                <a:ea typeface="Segoe UI" pitchFamily="34" charset="0"/>
                <a:cs typeface="Segoe UI" pitchFamily="34" charset="0"/>
              </a:rPr>
              <a:t>(under 12 years of age) </a:t>
            </a:r>
          </a:p>
          <a:p>
            <a:pPr>
              <a:buFont typeface="Arial" panose="020B0604020202020204" pitchFamily="34" charset="0"/>
              <a:buChar char="•"/>
              <a:defRPr/>
            </a:pPr>
            <a:r>
              <a:rPr lang="en-US" sz="2000" b="0" dirty="0" smtClean="0">
                <a:solidFill>
                  <a:srgbClr val="000000"/>
                </a:solidFill>
                <a:latin typeface="Segoe UI" pitchFamily="34" charset="0"/>
                <a:ea typeface="Segoe UI" pitchFamily="34" charset="0"/>
                <a:cs typeface="Segoe UI" pitchFamily="34" charset="0"/>
              </a:rPr>
              <a:t>Effective June </a:t>
            </a:r>
            <a:r>
              <a:rPr lang="en-US" sz="2000" b="0" dirty="0">
                <a:solidFill>
                  <a:srgbClr val="000000"/>
                </a:solidFill>
                <a:latin typeface="Segoe UI" pitchFamily="34" charset="0"/>
                <a:ea typeface="Segoe UI" pitchFamily="34" charset="0"/>
                <a:cs typeface="Segoe UI" pitchFamily="34" charset="0"/>
              </a:rPr>
              <a:t>10, 2014 </a:t>
            </a:r>
          </a:p>
          <a:p>
            <a:pPr>
              <a:buFont typeface="Arial" panose="020B0604020202020204" pitchFamily="34" charset="0"/>
              <a:buChar char="•"/>
              <a:defRPr/>
            </a:pPr>
            <a:r>
              <a:rPr lang="en-US" sz="2000" b="0" dirty="0" smtClean="0">
                <a:solidFill>
                  <a:srgbClr val="000000"/>
                </a:solidFill>
                <a:latin typeface="Segoe UI" pitchFamily="34" charset="0"/>
                <a:ea typeface="Segoe UI" pitchFamily="34" charset="0"/>
                <a:cs typeface="Segoe UI" pitchFamily="34" charset="0"/>
              </a:rPr>
              <a:t>List </a:t>
            </a:r>
            <a:r>
              <a:rPr lang="en-US" sz="2000" b="0" dirty="0">
                <a:solidFill>
                  <a:srgbClr val="000000"/>
                </a:solidFill>
                <a:latin typeface="Segoe UI" pitchFamily="34" charset="0"/>
                <a:ea typeface="Segoe UI" pitchFamily="34" charset="0"/>
                <a:cs typeface="Segoe UI" pitchFamily="34" charset="0"/>
              </a:rPr>
              <a:t>of 66 </a:t>
            </a:r>
            <a:r>
              <a:rPr lang="en-US" sz="2000" b="0" dirty="0" smtClean="0">
                <a:solidFill>
                  <a:srgbClr val="000000"/>
                </a:solidFill>
                <a:latin typeface="Segoe UI" pitchFamily="34" charset="0"/>
                <a:ea typeface="Segoe UI" pitchFamily="34" charset="0"/>
                <a:cs typeface="Segoe UI" pitchFamily="34" charset="0"/>
              </a:rPr>
              <a:t>CHCC’s - same </a:t>
            </a:r>
            <a:r>
              <a:rPr lang="en-US" sz="2000" b="0" dirty="0">
                <a:solidFill>
                  <a:srgbClr val="000000"/>
                </a:solidFill>
                <a:latin typeface="Segoe UI" pitchFamily="34" charset="0"/>
                <a:ea typeface="Segoe UI" pitchFamily="34" charset="0"/>
                <a:cs typeface="Segoe UI" pitchFamily="34" charset="0"/>
              </a:rPr>
              <a:t>as Washington State’s CSPA List </a:t>
            </a:r>
          </a:p>
          <a:p>
            <a:pPr>
              <a:buFont typeface="Arial" panose="020B0604020202020204" pitchFamily="34" charset="0"/>
              <a:buChar char="•"/>
              <a:defRPr/>
            </a:pPr>
            <a:r>
              <a:rPr lang="en-US" sz="2000" b="0" dirty="0" smtClean="0">
                <a:solidFill>
                  <a:srgbClr val="000000"/>
                </a:solidFill>
                <a:latin typeface="Segoe UI" pitchFamily="34" charset="0"/>
                <a:ea typeface="Segoe UI" pitchFamily="34" charset="0"/>
                <a:cs typeface="Segoe UI" pitchFamily="34" charset="0"/>
              </a:rPr>
              <a:t>PQL </a:t>
            </a:r>
            <a:r>
              <a:rPr lang="en-US" sz="2000" b="0" dirty="0">
                <a:solidFill>
                  <a:srgbClr val="000000"/>
                </a:solidFill>
                <a:latin typeface="Segoe UI" pitchFamily="34" charset="0"/>
                <a:ea typeface="Segoe UI" pitchFamily="34" charset="0"/>
                <a:cs typeface="Segoe UI" pitchFamily="34" charset="0"/>
              </a:rPr>
              <a:t>and analytical test method to be </a:t>
            </a:r>
            <a:r>
              <a:rPr lang="en-US" sz="2000" b="0" dirty="0" smtClean="0">
                <a:solidFill>
                  <a:srgbClr val="000000"/>
                </a:solidFill>
                <a:latin typeface="Segoe UI" pitchFamily="34" charset="0"/>
                <a:ea typeface="Segoe UI" pitchFamily="34" charset="0"/>
                <a:cs typeface="Segoe UI" pitchFamily="34" charset="0"/>
              </a:rPr>
              <a:t>provided</a:t>
            </a:r>
          </a:p>
          <a:p>
            <a:pPr>
              <a:buFont typeface="Arial" panose="020B0604020202020204" pitchFamily="34" charset="0"/>
              <a:buChar char="•"/>
              <a:defRPr/>
            </a:pPr>
            <a:r>
              <a:rPr lang="en-US" sz="2000" b="0" dirty="0" smtClean="0">
                <a:solidFill>
                  <a:srgbClr val="000000"/>
                </a:solidFill>
                <a:latin typeface="Segoe UI" pitchFamily="34" charset="0"/>
                <a:ea typeface="Segoe UI" pitchFamily="34" charset="0"/>
                <a:cs typeface="Segoe UI" pitchFamily="34" charset="0"/>
              </a:rPr>
              <a:t>Domestic manufacturers, </a:t>
            </a:r>
            <a:r>
              <a:rPr lang="en-US" sz="2000" b="0" dirty="0">
                <a:solidFill>
                  <a:srgbClr val="000000"/>
                </a:solidFill>
                <a:latin typeface="Segoe UI" pitchFamily="34" charset="0"/>
                <a:ea typeface="Segoe UI" pitchFamily="34" charset="0"/>
                <a:cs typeface="Segoe UI" pitchFamily="34" charset="0"/>
              </a:rPr>
              <a:t>p</a:t>
            </a:r>
            <a:r>
              <a:rPr lang="en-US" sz="2000" b="0" dirty="0" smtClean="0">
                <a:solidFill>
                  <a:srgbClr val="000000"/>
                </a:solidFill>
                <a:latin typeface="Segoe UI" pitchFamily="34" charset="0"/>
                <a:ea typeface="Segoe UI" pitchFamily="34" charset="0"/>
                <a:cs typeface="Segoe UI" pitchFamily="34" charset="0"/>
              </a:rPr>
              <a:t>rivate labeler and/or importer </a:t>
            </a:r>
            <a:r>
              <a:rPr lang="en-US" sz="2000" b="0" dirty="0">
                <a:solidFill>
                  <a:srgbClr val="000000"/>
                </a:solidFill>
                <a:latin typeface="Segoe UI" pitchFamily="34" charset="0"/>
                <a:ea typeface="Segoe UI" pitchFamily="34" charset="0"/>
                <a:cs typeface="Segoe UI" pitchFamily="34" charset="0"/>
              </a:rPr>
              <a:t>of r</a:t>
            </a:r>
            <a:r>
              <a:rPr lang="en-US" sz="2000" b="0" dirty="0" smtClean="0">
                <a:solidFill>
                  <a:srgbClr val="000000"/>
                </a:solidFill>
                <a:latin typeface="Segoe UI" pitchFamily="34" charset="0"/>
                <a:ea typeface="Segoe UI" pitchFamily="34" charset="0"/>
                <a:cs typeface="Segoe UI" pitchFamily="34" charset="0"/>
              </a:rPr>
              <a:t>ecord are responsible for reporting </a:t>
            </a:r>
            <a:endParaRPr lang="en-US" sz="2000" b="0" dirty="0">
              <a:solidFill>
                <a:srgbClr val="000000"/>
              </a:solidFill>
              <a:latin typeface="Segoe UI" pitchFamily="34" charset="0"/>
              <a:ea typeface="Segoe UI" pitchFamily="34" charset="0"/>
              <a:cs typeface="Segoe UI" pitchFamily="34" charset="0"/>
            </a:endParaRPr>
          </a:p>
          <a:p>
            <a:pPr>
              <a:buFont typeface="Arial" panose="020B0604020202020204" pitchFamily="34" charset="0"/>
              <a:buChar char="•"/>
              <a:defRPr/>
            </a:pPr>
            <a:r>
              <a:rPr lang="en-US" sz="2000" b="0" dirty="0" smtClean="0">
                <a:solidFill>
                  <a:srgbClr val="000000"/>
                </a:solidFill>
                <a:latin typeface="Segoe UI" pitchFamily="34" charset="0"/>
                <a:ea typeface="Segoe UI" pitchFamily="34" charset="0"/>
                <a:cs typeface="Segoe UI" pitchFamily="34" charset="0"/>
              </a:rPr>
              <a:t>CHCC </a:t>
            </a:r>
            <a:r>
              <a:rPr lang="en-US" sz="2000" b="0" dirty="0">
                <a:solidFill>
                  <a:srgbClr val="000000"/>
                </a:solidFill>
                <a:latin typeface="Segoe UI" pitchFamily="34" charset="0"/>
                <a:ea typeface="Segoe UI" pitchFamily="34" charset="0"/>
                <a:cs typeface="Segoe UI" pitchFamily="34" charset="0"/>
              </a:rPr>
              <a:t>Disclosure </a:t>
            </a:r>
            <a:r>
              <a:rPr lang="en-US" sz="2000" b="0" dirty="0" smtClean="0">
                <a:solidFill>
                  <a:srgbClr val="000000"/>
                </a:solidFill>
                <a:latin typeface="Segoe UI" pitchFamily="34" charset="0"/>
                <a:ea typeface="Segoe UI" pitchFamily="34" charset="0"/>
                <a:cs typeface="Segoe UI" pitchFamily="34" charset="0"/>
              </a:rPr>
              <a:t>Notices are due July </a:t>
            </a:r>
            <a:r>
              <a:rPr lang="en-US" sz="2000" b="0" dirty="0">
                <a:solidFill>
                  <a:srgbClr val="000000"/>
                </a:solidFill>
                <a:latin typeface="Segoe UI" pitchFamily="34" charset="0"/>
                <a:ea typeface="Segoe UI" pitchFamily="34" charset="0"/>
                <a:cs typeface="Segoe UI" pitchFamily="34" charset="0"/>
              </a:rPr>
              <a:t>1, </a:t>
            </a:r>
            <a:r>
              <a:rPr lang="en-US" sz="2000" b="0" dirty="0" smtClean="0">
                <a:solidFill>
                  <a:srgbClr val="000000"/>
                </a:solidFill>
                <a:latin typeface="Segoe UI" pitchFamily="34" charset="0"/>
                <a:ea typeface="Segoe UI" pitchFamily="34" charset="0"/>
                <a:cs typeface="Segoe UI" pitchFamily="34" charset="0"/>
              </a:rPr>
              <a:t>2016</a:t>
            </a:r>
          </a:p>
          <a:p>
            <a:pPr>
              <a:buFont typeface="Arial" panose="020B0604020202020204" pitchFamily="34" charset="0"/>
              <a:buChar char="•"/>
              <a:defRPr/>
            </a:pPr>
            <a:r>
              <a:rPr lang="en-US" sz="2000" dirty="0">
                <a:solidFill>
                  <a:srgbClr val="C00000"/>
                </a:solidFill>
                <a:latin typeface="Segoe UI" pitchFamily="34" charset="0"/>
                <a:ea typeface="Segoe UI" pitchFamily="34" charset="0"/>
                <a:cs typeface="Segoe UI" pitchFamily="34" charset="0"/>
              </a:rPr>
              <a:t>A Fine of $200 per notification will be applied. </a:t>
            </a:r>
          </a:p>
          <a:p>
            <a:pPr marL="0" indent="0">
              <a:defRPr/>
            </a:pPr>
            <a:endParaRPr lang="en-US" dirty="0">
              <a:solidFill>
                <a:srgbClr val="000000"/>
              </a:solidFill>
            </a:endParaRPr>
          </a:p>
          <a:p>
            <a:pPr>
              <a:buFont typeface="Arial" panose="020B0604020202020204" pitchFamily="34" charset="0"/>
              <a:buChar char="•"/>
              <a:defRPr/>
            </a:pPr>
            <a:endParaRPr lang="en-US" dirty="0">
              <a:solidFill>
                <a:srgbClr val="000000"/>
              </a:solidFill>
            </a:endParaRPr>
          </a:p>
        </p:txBody>
      </p:sp>
      <p:sp>
        <p:nvSpPr>
          <p:cNvPr id="70659" name="Title 6"/>
          <p:cNvSpPr txBox="1">
            <a:spLocks/>
          </p:cNvSpPr>
          <p:nvPr/>
        </p:nvSpPr>
        <p:spPr bwMode="auto">
          <a:xfrm>
            <a:off x="457200" y="381000"/>
            <a:ext cx="8686800" cy="1020763"/>
          </a:xfrm>
          <a:prstGeom prst="rect">
            <a:avLst/>
          </a:prstGeom>
          <a:noFill/>
          <a:ln w="9525">
            <a:noFill/>
            <a:miter lim="800000"/>
            <a:headEnd/>
            <a:tailEnd/>
          </a:ln>
        </p:spPr>
        <p:txBody>
          <a:bodyPr/>
          <a:lstStyle/>
          <a:p>
            <a:pPr defTabSz="457200" eaLnBrk="0" hangingPunct="0"/>
            <a:r>
              <a:rPr lang="en-US" sz="2600" b="1" u="sng" dirty="0">
                <a:solidFill>
                  <a:srgbClr val="000000"/>
                </a:solidFill>
                <a:latin typeface="Segoe UI Semibold" pitchFamily="34" charset="0"/>
              </a:rPr>
              <a:t>Vermont SB.239 – An Act Relating to the </a:t>
            </a:r>
          </a:p>
          <a:p>
            <a:pPr defTabSz="457200" eaLnBrk="0" hangingPunct="0"/>
            <a:r>
              <a:rPr lang="en-US" sz="2600" b="1" u="sng" dirty="0">
                <a:solidFill>
                  <a:srgbClr val="000000"/>
                </a:solidFill>
                <a:latin typeface="Segoe UI Semibold" pitchFamily="34" charset="0"/>
              </a:rPr>
              <a:t>Regulation of Toxic Substances </a:t>
            </a:r>
          </a:p>
        </p:txBody>
      </p:sp>
      <p:pic>
        <p:nvPicPr>
          <p:cNvPr id="70660" name="Picture 2"/>
          <p:cNvPicPr>
            <a:picLocks noChangeAspect="1" noChangeArrowheads="1"/>
          </p:cNvPicPr>
          <p:nvPr/>
        </p:nvPicPr>
        <p:blipFill>
          <a:blip r:embed="rId3" cstate="print"/>
          <a:srcRect/>
          <a:stretch>
            <a:fillRect/>
          </a:stretch>
        </p:blipFill>
        <p:spPr bwMode="auto">
          <a:xfrm>
            <a:off x="2819400" y="4343400"/>
            <a:ext cx="3141663" cy="10953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8"/>
          <p:cNvSpPr txBox="1">
            <a:spLocks noChangeArrowheads="1"/>
          </p:cNvSpPr>
          <p:nvPr/>
        </p:nvSpPr>
        <p:spPr bwMode="auto">
          <a:xfrm>
            <a:off x="303213" y="1206500"/>
            <a:ext cx="8662987" cy="381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285750" indent="-285750" eaLnBrk="0" hangingPunct="0">
              <a:tabLst>
                <a:tab pos="342900" algn="l"/>
              </a:tabLst>
              <a:defRPr b="1">
                <a:solidFill>
                  <a:schemeClr val="tx1"/>
                </a:solidFill>
                <a:latin typeface="Arial" charset="0"/>
                <a:ea typeface="ＭＳ Ｐゴシック" pitchFamily="34" charset="-128"/>
              </a:defRPr>
            </a:lvl1pPr>
            <a:lvl2pPr marL="742950" indent="-285750" eaLnBrk="0" hangingPunct="0">
              <a:tabLst>
                <a:tab pos="342900" algn="l"/>
              </a:tabLst>
              <a:defRPr b="1">
                <a:solidFill>
                  <a:schemeClr val="tx1"/>
                </a:solidFill>
                <a:latin typeface="Arial" charset="0"/>
                <a:ea typeface="ＭＳ Ｐゴシック" pitchFamily="34" charset="-128"/>
              </a:defRPr>
            </a:lvl2pPr>
            <a:lvl3pPr marL="1143000" indent="-228600" eaLnBrk="0" hangingPunct="0">
              <a:tabLst>
                <a:tab pos="342900" algn="l"/>
              </a:tabLst>
              <a:defRPr b="1">
                <a:solidFill>
                  <a:schemeClr val="tx1"/>
                </a:solidFill>
                <a:latin typeface="Arial" charset="0"/>
                <a:ea typeface="ＭＳ Ｐゴシック" pitchFamily="34" charset="-128"/>
              </a:defRPr>
            </a:lvl3pPr>
            <a:lvl4pPr marL="1600200" indent="-228600" eaLnBrk="0" hangingPunct="0">
              <a:tabLst>
                <a:tab pos="342900" algn="l"/>
              </a:tabLst>
              <a:defRPr b="1">
                <a:solidFill>
                  <a:schemeClr val="tx1"/>
                </a:solidFill>
                <a:latin typeface="Arial" charset="0"/>
                <a:ea typeface="ＭＳ Ｐゴシック" pitchFamily="34" charset="-128"/>
              </a:defRPr>
            </a:lvl4pPr>
            <a:lvl5pPr marL="2057400" indent="-228600" eaLnBrk="0" hangingPunct="0">
              <a:tabLst>
                <a:tab pos="342900" algn="l"/>
              </a:tabLst>
              <a:defRPr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tabLst>
                <a:tab pos="342900" algn="l"/>
              </a:tabLst>
              <a:defRPr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tabLst>
                <a:tab pos="342900" algn="l"/>
              </a:tabLst>
              <a:defRPr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tabLst>
                <a:tab pos="342900" algn="l"/>
              </a:tabLst>
              <a:defRPr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tabLst>
                <a:tab pos="342900" algn="l"/>
              </a:tabLst>
              <a:defRPr b="1">
                <a:solidFill>
                  <a:schemeClr val="tx1"/>
                </a:solidFill>
                <a:latin typeface="Arial" charset="0"/>
                <a:ea typeface="ＭＳ Ｐゴシック" pitchFamily="34" charset="-128"/>
              </a:defRPr>
            </a:lvl9pPr>
          </a:lstStyle>
          <a:p>
            <a:pPr>
              <a:defRPr/>
            </a:pPr>
            <a:r>
              <a:rPr lang="en-US" sz="2000" u="sng" dirty="0" smtClean="0">
                <a:solidFill>
                  <a:srgbClr val="000000"/>
                </a:solidFill>
                <a:latin typeface="Segoe UI" pitchFamily="34" charset="0"/>
                <a:ea typeface="Segoe UI" pitchFamily="34" charset="0"/>
                <a:cs typeface="Segoe UI" pitchFamily="34" charset="0"/>
              </a:rPr>
              <a:t>States </a:t>
            </a:r>
            <a:r>
              <a:rPr lang="en-US" sz="2000" u="sng" dirty="0">
                <a:solidFill>
                  <a:srgbClr val="000000"/>
                </a:solidFill>
                <a:latin typeface="Segoe UI" pitchFamily="34" charset="0"/>
                <a:ea typeface="Segoe UI" pitchFamily="34" charset="0"/>
                <a:cs typeface="Segoe UI" pitchFamily="34" charset="0"/>
              </a:rPr>
              <a:t>with bans on certain </a:t>
            </a:r>
            <a:r>
              <a:rPr lang="en-US" sz="2000" u="sng" dirty="0" smtClean="0">
                <a:solidFill>
                  <a:srgbClr val="000000"/>
                </a:solidFill>
                <a:latin typeface="Segoe UI" pitchFamily="34" charset="0"/>
                <a:ea typeface="Segoe UI" pitchFamily="34" charset="0"/>
                <a:cs typeface="Segoe UI" pitchFamily="34" charset="0"/>
              </a:rPr>
              <a:t>flame </a:t>
            </a:r>
            <a:r>
              <a:rPr lang="en-US" sz="2000" u="sng" dirty="0">
                <a:solidFill>
                  <a:srgbClr val="000000"/>
                </a:solidFill>
                <a:latin typeface="Segoe UI" pitchFamily="34" charset="0"/>
                <a:ea typeface="Segoe UI" pitchFamily="34" charset="0"/>
                <a:cs typeface="Segoe UI" pitchFamily="34" charset="0"/>
              </a:rPr>
              <a:t>retardants:</a:t>
            </a:r>
          </a:p>
          <a:p>
            <a:pPr marL="342900" indent="-342900">
              <a:spcBef>
                <a:spcPts val="1200"/>
              </a:spcBef>
              <a:buFont typeface="Arial" pitchFamily="34" charset="0"/>
              <a:buChar char="•"/>
              <a:defRPr/>
            </a:pPr>
            <a:r>
              <a:rPr lang="en-US" sz="2000" b="0" dirty="0">
                <a:solidFill>
                  <a:srgbClr val="000000"/>
                </a:solidFill>
                <a:latin typeface="Segoe UI" pitchFamily="34" charset="0"/>
                <a:ea typeface="Segoe UI" pitchFamily="34" charset="0"/>
                <a:cs typeface="Segoe UI" pitchFamily="34" charset="0"/>
              </a:rPr>
              <a:t>TRIS, TDCPP, TDCP, TCEP,TCPP, PBDEs, decaBDE, and </a:t>
            </a:r>
            <a:r>
              <a:rPr lang="en-US" sz="2000" b="0" dirty="0" smtClean="0">
                <a:solidFill>
                  <a:srgbClr val="000000"/>
                </a:solidFill>
                <a:latin typeface="Segoe UI" pitchFamily="34" charset="0"/>
                <a:ea typeface="Segoe UI" pitchFamily="34" charset="0"/>
                <a:cs typeface="Segoe UI" pitchFamily="34" charset="0"/>
              </a:rPr>
              <a:t>others</a:t>
            </a:r>
          </a:p>
          <a:p>
            <a:pPr marL="342900" indent="-342900">
              <a:buFont typeface="Arial" pitchFamily="34" charset="0"/>
              <a:buChar char="•"/>
              <a:defRPr/>
            </a:pPr>
            <a:r>
              <a:rPr lang="en-US" sz="2000" b="0" dirty="0" smtClean="0">
                <a:solidFill>
                  <a:srgbClr val="000000"/>
                </a:solidFill>
                <a:latin typeface="Segoe UI" pitchFamily="34" charset="0"/>
                <a:ea typeface="Segoe UI" pitchFamily="34" charset="0"/>
                <a:cs typeface="Segoe UI" pitchFamily="34" charset="0"/>
              </a:rPr>
              <a:t>Found </a:t>
            </a:r>
            <a:r>
              <a:rPr lang="en-US" sz="2000" b="0" dirty="0">
                <a:solidFill>
                  <a:srgbClr val="000000"/>
                </a:solidFill>
                <a:latin typeface="Segoe UI" pitchFamily="34" charset="0"/>
                <a:ea typeface="Segoe UI" pitchFamily="34" charset="0"/>
                <a:cs typeface="Segoe UI" pitchFamily="34" charset="0"/>
              </a:rPr>
              <a:t>mainly in children’s clothing and furniture due to potential cancer risk through skin absorption or </a:t>
            </a:r>
            <a:r>
              <a:rPr lang="en-US" sz="2000" b="0" dirty="0" smtClean="0">
                <a:solidFill>
                  <a:srgbClr val="000000"/>
                </a:solidFill>
                <a:latin typeface="Segoe UI" pitchFamily="34" charset="0"/>
                <a:ea typeface="Segoe UI" pitchFamily="34" charset="0"/>
                <a:cs typeface="Segoe UI" pitchFamily="34" charset="0"/>
              </a:rPr>
              <a:t>mouthing</a:t>
            </a:r>
          </a:p>
          <a:p>
            <a:pPr marL="342900" indent="-342900">
              <a:buFont typeface="Arial" pitchFamily="34" charset="0"/>
              <a:buChar char="•"/>
              <a:defRPr/>
            </a:pPr>
            <a:r>
              <a:rPr lang="en-US" sz="2000" b="0" dirty="0" smtClean="0">
                <a:solidFill>
                  <a:srgbClr val="000000"/>
                </a:solidFill>
                <a:latin typeface="Segoe UI" pitchFamily="34" charset="0"/>
                <a:ea typeface="Segoe UI" pitchFamily="34" charset="0"/>
                <a:cs typeface="Segoe UI" pitchFamily="34" charset="0"/>
              </a:rPr>
              <a:t>Connecticut</a:t>
            </a:r>
            <a:r>
              <a:rPr lang="en-US" sz="2000" b="0" dirty="0">
                <a:solidFill>
                  <a:srgbClr val="000000"/>
                </a:solidFill>
                <a:latin typeface="Segoe UI" pitchFamily="34" charset="0"/>
                <a:ea typeface="Segoe UI" pitchFamily="34" charset="0"/>
                <a:cs typeface="Segoe UI" pitchFamily="34" charset="0"/>
              </a:rPr>
              <a:t>, Delaware, Illinois, Massachusetts, Maryland, Maine, Missouri, North Carolina, New Jersey, New York, Oregon, Vermont, Washington…</a:t>
            </a:r>
          </a:p>
        </p:txBody>
      </p:sp>
      <p:sp>
        <p:nvSpPr>
          <p:cNvPr id="71683" name="Title 6"/>
          <p:cNvSpPr txBox="1">
            <a:spLocks/>
          </p:cNvSpPr>
          <p:nvPr/>
        </p:nvSpPr>
        <p:spPr bwMode="auto">
          <a:xfrm>
            <a:off x="328613" y="381000"/>
            <a:ext cx="8815387" cy="566738"/>
          </a:xfrm>
          <a:prstGeom prst="rect">
            <a:avLst/>
          </a:prstGeom>
          <a:noFill/>
          <a:ln w="9525">
            <a:noFill/>
            <a:miter lim="800000"/>
            <a:headEnd/>
            <a:tailEnd/>
          </a:ln>
        </p:spPr>
        <p:txBody>
          <a:bodyPr/>
          <a:lstStyle/>
          <a:p>
            <a:pPr defTabSz="457200"/>
            <a:r>
              <a:rPr lang="en-US" sz="2800" b="1" u="sng" dirty="0">
                <a:solidFill>
                  <a:srgbClr val="000000"/>
                </a:solidFill>
                <a:latin typeface="Segoe UI Semibold" pitchFamily="34" charset="0"/>
                <a:ea typeface="MS PGothic" pitchFamily="34" charset="-128"/>
              </a:rPr>
              <a:t>Other States Regulating Chemicals of Concern</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8"/>
          <p:cNvSpPr txBox="1">
            <a:spLocks noChangeArrowheads="1"/>
          </p:cNvSpPr>
          <p:nvPr/>
        </p:nvSpPr>
        <p:spPr bwMode="auto">
          <a:xfrm>
            <a:off x="266700" y="1458913"/>
            <a:ext cx="8521700" cy="3549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285750" indent="-285750" eaLnBrk="0" hangingPunct="0">
              <a:tabLst>
                <a:tab pos="342900" algn="l"/>
              </a:tabLst>
              <a:defRPr b="1">
                <a:solidFill>
                  <a:schemeClr val="tx1"/>
                </a:solidFill>
                <a:latin typeface="Arial" charset="0"/>
                <a:ea typeface="ＭＳ Ｐゴシック" pitchFamily="34" charset="-128"/>
              </a:defRPr>
            </a:lvl1pPr>
            <a:lvl2pPr marL="742950" indent="-285750" eaLnBrk="0" hangingPunct="0">
              <a:tabLst>
                <a:tab pos="342900" algn="l"/>
              </a:tabLst>
              <a:defRPr b="1">
                <a:solidFill>
                  <a:schemeClr val="tx1"/>
                </a:solidFill>
                <a:latin typeface="Arial" charset="0"/>
                <a:ea typeface="ＭＳ Ｐゴシック" pitchFamily="34" charset="-128"/>
              </a:defRPr>
            </a:lvl2pPr>
            <a:lvl3pPr marL="1143000" indent="-228600" eaLnBrk="0" hangingPunct="0">
              <a:tabLst>
                <a:tab pos="342900" algn="l"/>
              </a:tabLst>
              <a:defRPr b="1">
                <a:solidFill>
                  <a:schemeClr val="tx1"/>
                </a:solidFill>
                <a:latin typeface="Arial" charset="0"/>
                <a:ea typeface="ＭＳ Ｐゴシック" pitchFamily="34" charset="-128"/>
              </a:defRPr>
            </a:lvl3pPr>
            <a:lvl4pPr marL="1600200" indent="-228600" eaLnBrk="0" hangingPunct="0">
              <a:tabLst>
                <a:tab pos="342900" algn="l"/>
              </a:tabLst>
              <a:defRPr b="1">
                <a:solidFill>
                  <a:schemeClr val="tx1"/>
                </a:solidFill>
                <a:latin typeface="Arial" charset="0"/>
                <a:ea typeface="ＭＳ Ｐゴシック" pitchFamily="34" charset="-128"/>
              </a:defRPr>
            </a:lvl4pPr>
            <a:lvl5pPr marL="2057400" indent="-228600" eaLnBrk="0" hangingPunct="0">
              <a:tabLst>
                <a:tab pos="342900" algn="l"/>
              </a:tabLst>
              <a:defRPr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tabLst>
                <a:tab pos="342900" algn="l"/>
              </a:tabLst>
              <a:defRPr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tabLst>
                <a:tab pos="342900" algn="l"/>
              </a:tabLst>
              <a:defRPr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tabLst>
                <a:tab pos="342900" algn="l"/>
              </a:tabLst>
              <a:defRPr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tabLst>
                <a:tab pos="342900" algn="l"/>
              </a:tabLst>
              <a:defRPr b="1">
                <a:solidFill>
                  <a:schemeClr val="tx1"/>
                </a:solidFill>
                <a:latin typeface="Arial" charset="0"/>
                <a:ea typeface="ＭＳ Ｐゴシック" pitchFamily="34" charset="-128"/>
              </a:defRPr>
            </a:lvl9pPr>
          </a:lstStyle>
          <a:p>
            <a:pPr eaLnBrk="1" hangingPunct="1">
              <a:buFontTx/>
              <a:buChar char="•"/>
              <a:defRPr/>
            </a:pPr>
            <a:r>
              <a:rPr lang="en-US" sz="2000" b="0" dirty="0">
                <a:solidFill>
                  <a:srgbClr val="000000"/>
                </a:solidFill>
                <a:latin typeface="Segoe UI" pitchFamily="34" charset="0"/>
                <a:ea typeface="Segoe UI" pitchFamily="34" charset="0"/>
                <a:cs typeface="Segoe UI" pitchFamily="34" charset="0"/>
              </a:rPr>
              <a:t>Primarily used in polycarbonate plastic as well as epoxy resins and polysulfone </a:t>
            </a:r>
            <a:r>
              <a:rPr lang="en-US" sz="2000" b="0" dirty="0" smtClean="0">
                <a:solidFill>
                  <a:srgbClr val="000000"/>
                </a:solidFill>
                <a:latin typeface="Segoe UI" pitchFamily="34" charset="0"/>
                <a:ea typeface="Segoe UI" pitchFamily="34" charset="0"/>
                <a:cs typeface="Segoe UI" pitchFamily="34" charset="0"/>
              </a:rPr>
              <a:t>materials</a:t>
            </a:r>
          </a:p>
          <a:p>
            <a:pPr eaLnBrk="1" hangingPunct="1">
              <a:buFontTx/>
              <a:buChar char="•"/>
              <a:defRPr/>
            </a:pPr>
            <a:endParaRPr lang="en-US" sz="2000" b="0" dirty="0" smtClean="0">
              <a:solidFill>
                <a:srgbClr val="000000"/>
              </a:solidFill>
              <a:latin typeface="Segoe UI" pitchFamily="34" charset="0"/>
              <a:ea typeface="Segoe UI" pitchFamily="34" charset="0"/>
              <a:cs typeface="Segoe UI" pitchFamily="34" charset="0"/>
            </a:endParaRPr>
          </a:p>
          <a:p>
            <a:pPr eaLnBrk="1" hangingPunct="1">
              <a:buFontTx/>
              <a:buChar char="•"/>
              <a:defRPr/>
            </a:pPr>
            <a:r>
              <a:rPr lang="en-US" sz="2000" b="0" dirty="0" smtClean="0">
                <a:solidFill>
                  <a:srgbClr val="000000"/>
                </a:solidFill>
                <a:latin typeface="Segoe UI" pitchFamily="34" charset="0"/>
                <a:ea typeface="Segoe UI" pitchFamily="34" charset="0"/>
                <a:cs typeface="Segoe UI" pitchFamily="34" charset="0"/>
              </a:rPr>
              <a:t>Used </a:t>
            </a:r>
            <a:r>
              <a:rPr lang="en-US" sz="2000" b="0" dirty="0">
                <a:solidFill>
                  <a:srgbClr val="000000"/>
                </a:solidFill>
                <a:latin typeface="Segoe UI" pitchFamily="34" charset="0"/>
                <a:ea typeface="Segoe UI" pitchFamily="34" charset="0"/>
                <a:cs typeface="Segoe UI" pitchFamily="34" charset="0"/>
              </a:rPr>
              <a:t>in baby bottles and water bottles for </a:t>
            </a:r>
            <a:r>
              <a:rPr lang="en-US" sz="2000" b="0" dirty="0" smtClean="0">
                <a:solidFill>
                  <a:srgbClr val="000000"/>
                </a:solidFill>
                <a:latin typeface="Segoe UI" pitchFamily="34" charset="0"/>
                <a:ea typeface="Segoe UI" pitchFamily="34" charset="0"/>
                <a:cs typeface="Segoe UI" pitchFamily="34" charset="0"/>
              </a:rPr>
              <a:t>decades</a:t>
            </a:r>
          </a:p>
          <a:p>
            <a:pPr eaLnBrk="1" hangingPunct="1">
              <a:buFontTx/>
              <a:buChar char="•"/>
              <a:defRPr/>
            </a:pPr>
            <a:endParaRPr lang="en-US" sz="2000" b="0" dirty="0" smtClean="0">
              <a:solidFill>
                <a:srgbClr val="000000"/>
              </a:solidFill>
              <a:latin typeface="Segoe UI" pitchFamily="34" charset="0"/>
              <a:ea typeface="Segoe UI" pitchFamily="34" charset="0"/>
              <a:cs typeface="Segoe UI" pitchFamily="34" charset="0"/>
            </a:endParaRPr>
          </a:p>
          <a:p>
            <a:pPr eaLnBrk="1" hangingPunct="1">
              <a:buFontTx/>
              <a:buChar char="•"/>
              <a:defRPr/>
            </a:pPr>
            <a:r>
              <a:rPr lang="en-US" sz="2000" b="0" dirty="0" smtClean="0">
                <a:solidFill>
                  <a:srgbClr val="000000"/>
                </a:solidFill>
                <a:latin typeface="Segoe UI" pitchFamily="34" charset="0"/>
                <a:ea typeface="Segoe UI" pitchFamily="34" charset="0"/>
                <a:cs typeface="Segoe UI" pitchFamily="34" charset="0"/>
              </a:rPr>
              <a:t>Also </a:t>
            </a:r>
            <a:r>
              <a:rPr lang="en-US" sz="2000" b="0" dirty="0">
                <a:solidFill>
                  <a:srgbClr val="000000"/>
                </a:solidFill>
                <a:latin typeface="Segoe UI" pitchFamily="34" charset="0"/>
                <a:ea typeface="Segoe UI" pitchFamily="34" charset="0"/>
                <a:cs typeface="Segoe UI" pitchFamily="34" charset="0"/>
              </a:rPr>
              <a:t>used in coatings on the inside of almost all food and beverage </a:t>
            </a:r>
            <a:r>
              <a:rPr lang="en-US" sz="2000" b="0" dirty="0" smtClean="0">
                <a:solidFill>
                  <a:srgbClr val="000000"/>
                </a:solidFill>
                <a:latin typeface="Segoe UI" pitchFamily="34" charset="0"/>
                <a:ea typeface="Segoe UI" pitchFamily="34" charset="0"/>
                <a:cs typeface="Segoe UI" pitchFamily="34" charset="0"/>
              </a:rPr>
              <a:t>cans</a:t>
            </a:r>
          </a:p>
          <a:p>
            <a:pPr eaLnBrk="1" hangingPunct="1">
              <a:buFontTx/>
              <a:buChar char="•"/>
              <a:defRPr/>
            </a:pPr>
            <a:endParaRPr lang="en-US" sz="2000" b="0" dirty="0" smtClean="0">
              <a:solidFill>
                <a:srgbClr val="000000"/>
              </a:solidFill>
              <a:latin typeface="Segoe UI" pitchFamily="34" charset="0"/>
              <a:ea typeface="Segoe UI" pitchFamily="34" charset="0"/>
              <a:cs typeface="Segoe UI" pitchFamily="34" charset="0"/>
            </a:endParaRPr>
          </a:p>
          <a:p>
            <a:pPr eaLnBrk="1" hangingPunct="1">
              <a:buFontTx/>
              <a:buChar char="•"/>
              <a:defRPr/>
            </a:pPr>
            <a:r>
              <a:rPr lang="en-US" sz="2000" b="0" dirty="0" smtClean="0">
                <a:solidFill>
                  <a:srgbClr val="000000"/>
                </a:solidFill>
                <a:latin typeface="Segoe UI" pitchFamily="34" charset="0"/>
                <a:ea typeface="Segoe UI" pitchFamily="34" charset="0"/>
                <a:cs typeface="Segoe UI" pitchFamily="34" charset="0"/>
              </a:rPr>
              <a:t>FDA </a:t>
            </a:r>
            <a:r>
              <a:rPr lang="en-US" sz="2000" b="0" dirty="0">
                <a:solidFill>
                  <a:srgbClr val="000000"/>
                </a:solidFill>
                <a:latin typeface="Segoe UI" pitchFamily="34" charset="0"/>
                <a:ea typeface="Segoe UI" pitchFamily="34" charset="0"/>
                <a:cs typeface="Segoe UI" pitchFamily="34" charset="0"/>
              </a:rPr>
              <a:t>ban on use of PC in infant bottles/spill proof cups</a:t>
            </a:r>
          </a:p>
          <a:p>
            <a:pPr eaLnBrk="1" hangingPunct="1">
              <a:spcBef>
                <a:spcPts val="600"/>
              </a:spcBef>
              <a:spcAft>
                <a:spcPts val="600"/>
              </a:spcAft>
              <a:buFont typeface="Arial" charset="0"/>
              <a:buChar char="•"/>
              <a:defRPr/>
            </a:pPr>
            <a:endParaRPr lang="en-US" sz="1600" b="0" dirty="0">
              <a:solidFill>
                <a:schemeClr val="accent1"/>
              </a:solidFill>
              <a:cs typeface="+mn-cs"/>
            </a:endParaRPr>
          </a:p>
        </p:txBody>
      </p:sp>
      <p:sp>
        <p:nvSpPr>
          <p:cNvPr id="72707" name="Title 6"/>
          <p:cNvSpPr txBox="1">
            <a:spLocks/>
          </p:cNvSpPr>
          <p:nvPr/>
        </p:nvSpPr>
        <p:spPr bwMode="auto">
          <a:xfrm>
            <a:off x="457200" y="381000"/>
            <a:ext cx="8229600" cy="919163"/>
          </a:xfrm>
          <a:prstGeom prst="rect">
            <a:avLst/>
          </a:prstGeom>
          <a:noFill/>
          <a:ln w="9525">
            <a:noFill/>
            <a:miter lim="800000"/>
            <a:headEnd/>
            <a:tailEnd/>
          </a:ln>
        </p:spPr>
        <p:txBody>
          <a:bodyPr/>
          <a:lstStyle/>
          <a:p>
            <a:pPr defTabSz="457200"/>
            <a:r>
              <a:rPr lang="en-US" sz="2800" b="1" dirty="0" err="1">
                <a:solidFill>
                  <a:srgbClr val="000000"/>
                </a:solidFill>
                <a:latin typeface="Segoe UI Semibold" pitchFamily="34" charset="0"/>
                <a:ea typeface="Geneva"/>
                <a:cs typeface="Geneva"/>
              </a:rPr>
              <a:t>Bisphenol</a:t>
            </a:r>
            <a:r>
              <a:rPr lang="en-US" sz="2800" b="1" dirty="0">
                <a:solidFill>
                  <a:srgbClr val="000000"/>
                </a:solidFill>
                <a:latin typeface="Segoe UI Semibold" pitchFamily="34" charset="0"/>
                <a:ea typeface="Geneva"/>
                <a:cs typeface="Geneva"/>
              </a:rPr>
              <a:t> A (BPA)</a:t>
            </a:r>
          </a:p>
          <a:p>
            <a:pPr defTabSz="457200"/>
            <a:r>
              <a:rPr lang="en-US" sz="2800" i="1" dirty="0">
                <a:solidFill>
                  <a:srgbClr val="000000"/>
                </a:solidFill>
                <a:latin typeface="Segoe UI Semibold" pitchFamily="34" charset="0"/>
                <a:ea typeface="Geneva"/>
                <a:cs typeface="Geneva"/>
              </a:rPr>
              <a:t>Overview</a:t>
            </a:r>
          </a:p>
        </p:txBody>
      </p:sp>
      <p:pic>
        <p:nvPicPr>
          <p:cNvPr id="72708" name="Picture 6"/>
          <p:cNvPicPr>
            <a:picLocks noChangeAspect="1" noChangeArrowheads="1"/>
          </p:cNvPicPr>
          <p:nvPr/>
        </p:nvPicPr>
        <p:blipFill>
          <a:blip r:embed="rId3" cstate="print"/>
          <a:srcRect/>
          <a:stretch>
            <a:fillRect/>
          </a:stretch>
        </p:blipFill>
        <p:spPr bwMode="auto">
          <a:xfrm>
            <a:off x="3695700" y="4378325"/>
            <a:ext cx="1676400" cy="1604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191000" y="2362200"/>
            <a:ext cx="4648200" cy="3733800"/>
          </a:xfrm>
        </p:spPr>
        <p:txBody>
          <a:bodyPr/>
          <a:lstStyle/>
          <a:p>
            <a:pPr algn="ctr"/>
            <a:r>
              <a:rPr lang="en-US" sz="2800" u="sng" dirty="0" smtClean="0">
                <a:solidFill>
                  <a:srgbClr val="0070C0"/>
                </a:solidFill>
                <a:latin typeface="Segoe UI Semibold" pitchFamily="34" charset="0"/>
              </a:rPr>
              <a:t>BPA</a:t>
            </a:r>
            <a:r>
              <a:rPr lang="en-US" sz="2800" dirty="0" smtClean="0">
                <a:solidFill>
                  <a:srgbClr val="0070C0"/>
                </a:solidFill>
                <a:latin typeface="Segoe UI Semibold" pitchFamily="34" charset="0"/>
              </a:rPr>
              <a:t>:</a:t>
            </a:r>
          </a:p>
          <a:p>
            <a:pPr marL="342900" indent="-342900">
              <a:spcBef>
                <a:spcPts val="600"/>
              </a:spcBef>
              <a:buFont typeface="Arial" pitchFamily="34" charset="0"/>
              <a:buChar char="•"/>
            </a:pPr>
            <a:r>
              <a:rPr lang="en-US" dirty="0" smtClean="0">
                <a:latin typeface="Segoe UI" panose="020B0502040204020203" pitchFamily="34" charset="0"/>
                <a:ea typeface="Segoe UI" panose="020B0502040204020203" pitchFamily="34" charset="0"/>
                <a:cs typeface="Segoe UI" panose="020B0502040204020203" pitchFamily="34" charset="0"/>
              </a:rPr>
              <a:t>Suspected as an endocrine disruptor; risk to infants and young children;</a:t>
            </a:r>
          </a:p>
          <a:p>
            <a:pPr marL="342900" indent="-342900">
              <a:spcBef>
                <a:spcPts val="600"/>
              </a:spcBef>
              <a:buFont typeface="Arial" pitchFamily="34" charset="0"/>
              <a:buChar char="•"/>
            </a:pPr>
            <a:r>
              <a:rPr lang="en-US"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Also may be present in epoxy resin coatings in cans</a:t>
            </a:r>
            <a:r>
              <a:rPr lang="en-US" dirty="0">
                <a:solidFill>
                  <a:srgbClr val="0070C0"/>
                </a:solidFill>
                <a:latin typeface="Segoe UI" panose="020B0502040204020203" pitchFamily="34" charset="0"/>
                <a:ea typeface="Segoe UI" panose="020B0502040204020203" pitchFamily="34" charset="0"/>
                <a:cs typeface="Segoe UI" panose="020B0502040204020203" pitchFamily="34" charset="0"/>
              </a:rPr>
              <a:t> </a:t>
            </a:r>
            <a:r>
              <a:rPr lang="en-US"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and aluminum water bottles;</a:t>
            </a:r>
            <a:r>
              <a:rPr lang="en-US" dirty="0">
                <a:solidFill>
                  <a:srgbClr val="0070C0"/>
                </a:solidFill>
                <a:latin typeface="Segoe UI" panose="020B0502040204020203" pitchFamily="34" charset="0"/>
                <a:ea typeface="Segoe UI" panose="020B0502040204020203" pitchFamily="34" charset="0"/>
                <a:cs typeface="Segoe UI" panose="020B0502040204020203" pitchFamily="34" charset="0"/>
              </a:rPr>
              <a:t> </a:t>
            </a:r>
            <a:endParaRPr lang="en-US" dirty="0" smtClean="0">
              <a:solidFill>
                <a:srgbClr val="0070C0"/>
              </a:solidFill>
              <a:latin typeface="Segoe UI" panose="020B0502040204020203" pitchFamily="34" charset="0"/>
              <a:ea typeface="Segoe UI" panose="020B0502040204020203" pitchFamily="34" charset="0"/>
              <a:cs typeface="Segoe UI" panose="020B0502040204020203" pitchFamily="34" charset="0"/>
            </a:endParaRPr>
          </a:p>
          <a:p>
            <a:pPr marL="342900" indent="-342900">
              <a:spcBef>
                <a:spcPts val="600"/>
              </a:spcBef>
              <a:buFont typeface="Arial" pitchFamily="34" charset="0"/>
              <a:buChar char="•"/>
            </a:pPr>
            <a:r>
              <a:rPr lang="en-US" dirty="0" smtClean="0">
                <a:latin typeface="Segoe UI" panose="020B0502040204020203" pitchFamily="34" charset="0"/>
                <a:ea typeface="Segoe UI" panose="020B0502040204020203" pitchFamily="34" charset="0"/>
                <a:cs typeface="Segoe UI" panose="020B0502040204020203" pitchFamily="34" charset="0"/>
              </a:rPr>
              <a:t>BPA also banned </a:t>
            </a:r>
            <a:r>
              <a:rPr lang="en-US" dirty="0">
                <a:latin typeface="Segoe UI" panose="020B0502040204020203" pitchFamily="34" charset="0"/>
                <a:ea typeface="Segoe UI" panose="020B0502040204020203" pitchFamily="34" charset="0"/>
                <a:cs typeface="Segoe UI" panose="020B0502040204020203" pitchFamily="34" charset="0"/>
              </a:rPr>
              <a:t>in </a:t>
            </a:r>
            <a:r>
              <a:rPr lang="en-US" dirty="0" smtClean="0">
                <a:latin typeface="Segoe UI" panose="020B0502040204020203" pitchFamily="34" charset="0"/>
                <a:ea typeface="Segoe UI" panose="020B0502040204020203" pitchFamily="34" charset="0"/>
                <a:cs typeface="Segoe UI" panose="020B0502040204020203" pitchFamily="34" charset="0"/>
              </a:rPr>
              <a:t>10 other </a:t>
            </a:r>
            <a:r>
              <a:rPr lang="en-US" dirty="0">
                <a:latin typeface="Segoe UI" panose="020B0502040204020203" pitchFamily="34" charset="0"/>
                <a:ea typeface="Segoe UI" panose="020B0502040204020203" pitchFamily="34" charset="0"/>
                <a:cs typeface="Segoe UI" panose="020B0502040204020203" pitchFamily="34" charset="0"/>
              </a:rPr>
              <a:t>states; mostly in baby bottles and sippy </a:t>
            </a:r>
            <a:r>
              <a:rPr lang="en-US" dirty="0" smtClean="0">
                <a:latin typeface="Segoe UI" panose="020B0502040204020203" pitchFamily="34" charset="0"/>
                <a:ea typeface="Segoe UI" panose="020B0502040204020203" pitchFamily="34" charset="0"/>
                <a:cs typeface="Segoe UI" panose="020B0502040204020203" pitchFamily="34" charset="0"/>
              </a:rPr>
              <a:t>cups:  CA, CT, DE, ME, MD, MA, MN, NY, WA, and VT;  labeling not required;</a:t>
            </a:r>
          </a:p>
          <a:p>
            <a:pPr marL="342900" indent="-342900">
              <a:spcBef>
                <a:spcPts val="600"/>
              </a:spcBef>
              <a:buFont typeface="Arial" pitchFamily="34" charset="0"/>
              <a:buChar char="•"/>
            </a:pPr>
            <a:r>
              <a:rPr lang="en-US"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Legislation pending in other states.</a:t>
            </a:r>
            <a:endParaRPr lang="en-US" dirty="0">
              <a:solidFill>
                <a:srgbClr val="0070C0"/>
              </a:solidFill>
              <a:latin typeface="Segoe UI" panose="020B0502040204020203" pitchFamily="34" charset="0"/>
              <a:ea typeface="Segoe UI" panose="020B0502040204020203" pitchFamily="34" charset="0"/>
              <a:cs typeface="Segoe UI" panose="020B0502040204020203" pitchFamily="34" charset="0"/>
            </a:endParaRPr>
          </a:p>
          <a:p>
            <a:pPr marL="342900" indent="-342900">
              <a:buFont typeface="Arial" pitchFamily="34" charset="0"/>
              <a:buChar char="•"/>
            </a:pPr>
            <a:endParaRPr lang="en-US" sz="2000" dirty="0">
              <a:solidFill>
                <a:srgbClr val="0070C0"/>
              </a:solidFill>
              <a:latin typeface="Segoe UI Semibold" pitchFamily="34" charset="0"/>
            </a:endParaRPr>
          </a:p>
        </p:txBody>
      </p:sp>
      <p:sp>
        <p:nvSpPr>
          <p:cNvPr id="5" name="Text Placeholder 4"/>
          <p:cNvSpPr>
            <a:spLocks noGrp="1"/>
          </p:cNvSpPr>
          <p:nvPr>
            <p:ph type="body" sz="quarter" idx="15"/>
          </p:nvPr>
        </p:nvSpPr>
        <p:spPr>
          <a:xfrm>
            <a:off x="4267200" y="381000"/>
            <a:ext cx="4419600" cy="2057400"/>
          </a:xfrm>
        </p:spPr>
        <p:txBody>
          <a:bodyPr/>
          <a:lstStyle/>
          <a:p>
            <a:pPr algn="ctr"/>
            <a:r>
              <a:rPr lang="en-US" sz="2800" u="sng" dirty="0" smtClean="0">
                <a:latin typeface="Segoe UI Semibold" pitchFamily="34" charset="0"/>
              </a:rPr>
              <a:t>Wisconsin</a:t>
            </a:r>
          </a:p>
          <a:p>
            <a:pPr marL="458788" lvl="1" indent="-342900">
              <a:buFont typeface="Arial" pitchFamily="34" charset="0"/>
              <a:buChar char="•"/>
            </a:pPr>
            <a:r>
              <a:rPr lang="en-US" sz="1800" dirty="0" smtClean="0">
                <a:solidFill>
                  <a:srgbClr val="0070C0"/>
                </a:solidFill>
                <a:latin typeface="Segoe UI Semibold" pitchFamily="34" charset="0"/>
              </a:rPr>
              <a:t>Bisphenol-A (BPA) </a:t>
            </a:r>
            <a:r>
              <a:rPr lang="en-US" sz="1800" dirty="0" smtClean="0">
                <a:latin typeface="Segoe UI" panose="020B0502040204020203" pitchFamily="34" charset="0"/>
                <a:ea typeface="Segoe UI" panose="020B0502040204020203" pitchFamily="34" charset="0"/>
                <a:cs typeface="Segoe UI" panose="020B0502040204020203" pitchFamily="34" charset="0"/>
              </a:rPr>
              <a:t>is banned in baby bottles and sippy cups (&lt;3 yrs.);</a:t>
            </a:r>
          </a:p>
          <a:p>
            <a:pPr marL="458788" lvl="1" indent="-342900">
              <a:buFont typeface="Arial" pitchFamily="34" charset="0"/>
              <a:buChar char="•"/>
            </a:pPr>
            <a:r>
              <a:rPr lang="en-US" sz="1800" dirty="0" smtClean="0">
                <a:solidFill>
                  <a:srgbClr val="0070C0"/>
                </a:solidFill>
                <a:latin typeface="Segoe UI Semibold" pitchFamily="34" charset="0"/>
              </a:rPr>
              <a:t>Children’s items must be labeled </a:t>
            </a:r>
            <a:r>
              <a:rPr lang="en-US" sz="1800" dirty="0" smtClean="0">
                <a:latin typeface="Segoe UI Semibold" pitchFamily="34" charset="0"/>
              </a:rPr>
              <a:t>“BPA-Free”</a:t>
            </a:r>
            <a:r>
              <a:rPr lang="en-US" sz="1800" dirty="0" smtClean="0">
                <a:solidFill>
                  <a:srgbClr val="FFC000"/>
                </a:solidFill>
                <a:latin typeface="Segoe UI Semibold" pitchFamily="34" charset="0"/>
              </a:rPr>
              <a:t>;</a:t>
            </a:r>
          </a:p>
          <a:p>
            <a:pPr marL="458788" lvl="1" indent="-342900">
              <a:buFont typeface="Arial" pitchFamily="34" charset="0"/>
              <a:buChar char="•"/>
            </a:pPr>
            <a:endParaRPr lang="en-US" sz="1800" dirty="0">
              <a:solidFill>
                <a:srgbClr val="FFC000"/>
              </a:solidFill>
              <a:latin typeface="Segoe UI Semibold" pitchFamily="34" charset="0"/>
            </a:endParaRPr>
          </a:p>
        </p:txBody>
      </p:sp>
      <p:pic>
        <p:nvPicPr>
          <p:cNvPr id="7172" name="Picture 4" descr="http://timewellness.files.wordpress.com/2010/09/bpacropped.jpg?w=307&amp;h=200&amp;crop=1"/>
          <p:cNvPicPr>
            <a:picLocks noGrp="1" noChangeAspect="1" noChangeArrowheads="1"/>
          </p:cNvPicPr>
          <p:nvPr>
            <p:ph type="pic" sz="quarter" idx="10"/>
          </p:nvPr>
        </p:nvPicPr>
        <p:blipFill>
          <a:blip r:embed="rId2" cstate="print">
            <a:extLst>
              <a:ext uri="{28A0092B-C50C-407E-A947-70E740481C1C}">
                <a14:useLocalDpi xmlns:a14="http://schemas.microsoft.com/office/drawing/2010/main" xmlns="" val="0"/>
              </a:ext>
            </a:extLst>
          </a:blip>
          <a:stretch>
            <a:fillRect/>
          </a:stretch>
        </p:blipFill>
        <p:spPr bwMode="auto">
          <a:xfrm>
            <a:off x="609600" y="2819400"/>
            <a:ext cx="3352800" cy="2184235"/>
          </a:xfrm>
          <a:prstGeom prst="rect">
            <a:avLst/>
          </a:prstGeom>
          <a:noFill/>
          <a:extLst>
            <a:ext uri="{909E8E84-426E-40DD-AFC4-6F175D3DCCD1}">
              <a14:hiddenFill xmlns:a14="http://schemas.microsoft.com/office/drawing/2010/main" xmlns="">
                <a:solidFill>
                  <a:srgbClr val="FFFFFF"/>
                </a:solidFill>
              </a14:hiddenFill>
            </a:ext>
          </a:extLst>
        </p:spPr>
      </p:pic>
      <p:pic>
        <p:nvPicPr>
          <p:cNvPr id="7174" name="Picture 6" descr="https://encrypted-tbn0.gstatic.com/images?q=tbn:ANd9GcRUf3Gb9fSWb7sNOghH8JGIwI2H63YEf7RcF02ORkrQW0NMhxE_"/>
          <p:cNvPicPr>
            <a:picLocks noGrp="1" noChangeAspect="1" noChangeArrowheads="1"/>
          </p:cNvPicPr>
          <p:nvPr>
            <p:ph type="pic" sz="quarter" idx="11"/>
          </p:nvPr>
        </p:nvPicPr>
        <p:blipFill>
          <a:blip r:embed="rId3" cstate="print">
            <a:extLst>
              <a:ext uri="{28A0092B-C50C-407E-A947-70E740481C1C}">
                <a14:useLocalDpi xmlns:a14="http://schemas.microsoft.com/office/drawing/2010/main" xmlns="" val="0"/>
              </a:ext>
            </a:extLst>
          </a:blip>
          <a:stretch>
            <a:fillRect/>
          </a:stretch>
        </p:blipFill>
        <p:spPr bwMode="auto">
          <a:xfrm>
            <a:off x="838200" y="609600"/>
            <a:ext cx="2617469" cy="18361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56764628"/>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29"/>
          </p:nvPr>
        </p:nvSpPr>
        <p:spPr>
          <a:xfrm>
            <a:off x="381000" y="2438400"/>
            <a:ext cx="8458200" cy="3657600"/>
          </a:xfrm>
        </p:spPr>
        <p:txBody>
          <a:bodyPr>
            <a:normAutofit/>
          </a:bodyPr>
          <a:lstStyle/>
          <a:p>
            <a:endParaRPr lang="en-US" sz="1200" dirty="0">
              <a:solidFill>
                <a:srgbClr val="92D050"/>
              </a:solidFill>
              <a:latin typeface="Segoe UI" panose="020B0502040204020203" pitchFamily="34" charset="0"/>
              <a:ea typeface="Segoe UI" panose="020B0502040204020203" pitchFamily="34" charset="0"/>
              <a:cs typeface="Segoe UI" panose="020B0502040204020203" pitchFamily="34" charset="0"/>
            </a:endParaRPr>
          </a:p>
          <a:p>
            <a:r>
              <a:rPr lang="en-US" sz="2000" u="sng" dirty="0" smtClean="0">
                <a:solidFill>
                  <a:srgbClr val="0070C0"/>
                </a:solidFill>
                <a:latin typeface="Segoe UI Semibold" pitchFamily="34" charset="0"/>
              </a:rPr>
              <a:t>States with bans on certain kinds of flame retardants</a:t>
            </a:r>
            <a:r>
              <a:rPr lang="en-US" sz="2000" dirty="0" smtClean="0">
                <a:solidFill>
                  <a:srgbClr val="0070C0"/>
                </a:solidFill>
                <a:latin typeface="Segoe UI Semibold" pitchFamily="34" charset="0"/>
              </a:rPr>
              <a:t>:</a:t>
            </a:r>
          </a:p>
          <a:p>
            <a:pPr marL="342900" indent="-342900">
              <a:spcBef>
                <a:spcPts val="1200"/>
              </a:spcBef>
              <a:buFont typeface="Arial" pitchFamily="34" charset="0"/>
              <a:buChar char="•"/>
            </a:pPr>
            <a:r>
              <a:rPr lang="en-US" sz="1800" dirty="0" smtClean="0">
                <a:latin typeface="Segoe UI" panose="020B0502040204020203" pitchFamily="34" charset="0"/>
                <a:ea typeface="Segoe UI" panose="020B0502040204020203" pitchFamily="34" charset="0"/>
                <a:cs typeface="Segoe UI" panose="020B0502040204020203" pitchFamily="34" charset="0"/>
              </a:rPr>
              <a:t>TRIS</a:t>
            </a:r>
            <a:r>
              <a:rPr lang="en-US" sz="1800" dirty="0">
                <a:latin typeface="Segoe UI" panose="020B0502040204020203" pitchFamily="34" charset="0"/>
                <a:ea typeface="Segoe UI" panose="020B0502040204020203" pitchFamily="34" charset="0"/>
                <a:cs typeface="Segoe UI" panose="020B0502040204020203" pitchFamily="34" charset="0"/>
              </a:rPr>
              <a:t>, TDCPP, TDCP, TCEP,TCPP, PBDEs, </a:t>
            </a:r>
            <a:r>
              <a:rPr lang="en-US" sz="1800" dirty="0" err="1">
                <a:latin typeface="Segoe UI" panose="020B0502040204020203" pitchFamily="34" charset="0"/>
                <a:ea typeface="Segoe UI" panose="020B0502040204020203" pitchFamily="34" charset="0"/>
                <a:cs typeface="Segoe UI" panose="020B0502040204020203" pitchFamily="34" charset="0"/>
              </a:rPr>
              <a:t>decaBDE</a:t>
            </a:r>
            <a:r>
              <a:rPr lang="en-US" sz="1800" dirty="0">
                <a:latin typeface="Segoe UI" panose="020B0502040204020203" pitchFamily="34" charset="0"/>
                <a:ea typeface="Segoe UI" panose="020B0502040204020203" pitchFamily="34" charset="0"/>
                <a:cs typeface="Segoe UI" panose="020B0502040204020203" pitchFamily="34" charset="0"/>
              </a:rPr>
              <a:t>, and </a:t>
            </a:r>
            <a:r>
              <a:rPr lang="en-US" sz="1800" dirty="0" smtClean="0">
                <a:latin typeface="Segoe UI" panose="020B0502040204020203" pitchFamily="34" charset="0"/>
                <a:ea typeface="Segoe UI" panose="020B0502040204020203" pitchFamily="34" charset="0"/>
                <a:cs typeface="Segoe UI" panose="020B0502040204020203" pitchFamily="34" charset="0"/>
              </a:rPr>
              <a:t>others</a:t>
            </a:r>
            <a:r>
              <a:rPr lang="en-US" sz="1800" dirty="0">
                <a:latin typeface="Segoe UI" panose="020B0502040204020203" pitchFamily="34" charset="0"/>
                <a:ea typeface="Segoe UI" panose="020B0502040204020203" pitchFamily="34" charset="0"/>
                <a:cs typeface="Segoe UI" panose="020B0502040204020203" pitchFamily="34" charset="0"/>
              </a:rPr>
              <a:t>;</a:t>
            </a:r>
            <a:endParaRPr lang="en-US" sz="1800" dirty="0" smtClean="0">
              <a:latin typeface="Segoe UI" panose="020B0502040204020203" pitchFamily="34" charset="0"/>
              <a:ea typeface="Segoe UI" panose="020B0502040204020203" pitchFamily="34" charset="0"/>
              <a:cs typeface="Segoe UI" panose="020B0502040204020203" pitchFamily="34" charset="0"/>
            </a:endParaRPr>
          </a:p>
          <a:p>
            <a:pPr marL="342900" indent="-342900">
              <a:buFont typeface="Arial" pitchFamily="34" charset="0"/>
              <a:buChar char="•"/>
            </a:pPr>
            <a:r>
              <a:rPr lang="en-US" sz="1800"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Found mainly in children’s clothing and furniture due to potential cancer risk through skin absorption or mouthing;</a:t>
            </a:r>
          </a:p>
          <a:p>
            <a:pPr marL="342900" indent="-342900">
              <a:buFont typeface="Arial" pitchFamily="34" charset="0"/>
              <a:buChar char="•"/>
            </a:pPr>
            <a:r>
              <a:rPr lang="en-US" sz="1800" dirty="0" smtClean="0">
                <a:latin typeface="Segoe UI" panose="020B0502040204020203" pitchFamily="34" charset="0"/>
                <a:ea typeface="Segoe UI" panose="020B0502040204020203" pitchFamily="34" charset="0"/>
                <a:cs typeface="Segoe UI" panose="020B0502040204020203" pitchFamily="34" charset="0"/>
              </a:rPr>
              <a:t>Connecticut, Delaware, Illinois, Massachusetts, Maryland, Maine, Missouri, North Carolina, New Jersey, New York, Oregon, Vermont, Washington…</a:t>
            </a:r>
            <a:endParaRPr lang="en-US" sz="1800" dirty="0" smtClean="0">
              <a:solidFill>
                <a:srgbClr val="92D050"/>
              </a:solidFill>
              <a:latin typeface="Segoe UI" panose="020B0502040204020203" pitchFamily="34" charset="0"/>
              <a:ea typeface="Segoe UI" panose="020B0502040204020203" pitchFamily="34" charset="0"/>
              <a:cs typeface="Segoe UI" panose="020B0502040204020203" pitchFamily="34" charset="0"/>
            </a:endParaRPr>
          </a:p>
          <a:p>
            <a:pPr marL="342900" indent="-342900">
              <a:buFont typeface="Arial" pitchFamily="34" charset="0"/>
              <a:buChar char="•"/>
            </a:pPr>
            <a:endParaRPr lang="en-US" sz="2000" dirty="0">
              <a:solidFill>
                <a:srgbClr val="FFC000"/>
              </a:solidFill>
              <a:latin typeface="Segoe UI" panose="020B0502040204020203" pitchFamily="34" charset="0"/>
              <a:ea typeface="Segoe UI" panose="020B0502040204020203" pitchFamily="34" charset="0"/>
              <a:cs typeface="Segoe UI" panose="020B0502040204020203" pitchFamily="34" charset="0"/>
            </a:endParaRPr>
          </a:p>
        </p:txBody>
      </p:sp>
      <p:pic>
        <p:nvPicPr>
          <p:cNvPr id="8204" name="Picture 12" descr="https://encrypted-tbn1.gstatic.com/images?q=tbn:ANd9GcQOJCq0W2kqGTjrgzZEYf4nZGVs6qS-mm5_j8a14UdYj7C8XkKR"/>
          <p:cNvPicPr>
            <a:picLocks noGrp="1" noChangeAspect="1" noChangeArrowheads="1"/>
          </p:cNvPicPr>
          <p:nvPr>
            <p:ph type="pic" sz="quarter" idx="32"/>
          </p:nvPr>
        </p:nvPicPr>
        <p:blipFill>
          <a:blip r:embed="rId2" cstate="print">
            <a:extLst>
              <a:ext uri="{28A0092B-C50C-407E-A947-70E740481C1C}">
                <a14:useLocalDpi xmlns:a14="http://schemas.microsoft.com/office/drawing/2010/main" xmlns="" val="0"/>
              </a:ext>
            </a:extLst>
          </a:blip>
          <a:stretch>
            <a:fillRect/>
          </a:stretch>
        </p:blipFill>
        <p:spPr bwMode="auto">
          <a:xfrm>
            <a:off x="6400800" y="381000"/>
            <a:ext cx="1552200" cy="1981200"/>
          </a:xfrm>
          <a:prstGeom prst="rect">
            <a:avLst/>
          </a:prstGeom>
          <a:noFill/>
          <a:extLst>
            <a:ext uri="{909E8E84-426E-40DD-AFC4-6F175D3DCCD1}">
              <a14:hiddenFill xmlns:a14="http://schemas.microsoft.com/office/drawing/2010/main" xmlns="">
                <a:solidFill>
                  <a:srgbClr val="FFFFFF"/>
                </a:solidFill>
              </a14:hiddenFill>
            </a:ext>
          </a:extLst>
        </p:spPr>
      </p:pic>
      <p:pic>
        <p:nvPicPr>
          <p:cNvPr id="8202" name="Picture 10" descr="https://encrypted-tbn1.gstatic.com/images?q=tbn:ANd9GcSTl4-N2LT_e7ENIsErI9PaHx2Qgp9FqkSyFAKYewSowVELwDTv"/>
          <p:cNvPicPr>
            <a:picLocks noGrp="1" noChangeAspect="1" noChangeArrowheads="1"/>
          </p:cNvPicPr>
          <p:nvPr>
            <p:ph type="pic" sz="quarter" idx="31"/>
          </p:nvPr>
        </p:nvPicPr>
        <p:blipFill>
          <a:blip r:embed="rId3" cstate="print">
            <a:extLst>
              <a:ext uri="{28A0092B-C50C-407E-A947-70E740481C1C}">
                <a14:useLocalDpi xmlns:a14="http://schemas.microsoft.com/office/drawing/2010/main" xmlns="" val="0"/>
              </a:ext>
            </a:extLst>
          </a:blip>
          <a:stretch>
            <a:fillRect/>
          </a:stretch>
        </p:blipFill>
        <p:spPr bwMode="auto">
          <a:xfrm>
            <a:off x="4648200" y="685800"/>
            <a:ext cx="1752600" cy="1589222"/>
          </a:xfrm>
          <a:prstGeom prst="rect">
            <a:avLst/>
          </a:prstGeom>
          <a:noFill/>
          <a:extLst>
            <a:ext uri="{909E8E84-426E-40DD-AFC4-6F175D3DCCD1}">
              <a14:hiddenFill xmlns:a14="http://schemas.microsoft.com/office/drawing/2010/main" xmlns="">
                <a:solidFill>
                  <a:srgbClr val="FFFFFF"/>
                </a:solidFill>
              </a14:hiddenFill>
            </a:ext>
          </a:extLst>
        </p:spPr>
      </p:pic>
      <p:pic>
        <p:nvPicPr>
          <p:cNvPr id="8198" name="Picture 6" descr="http://www.enchantedlearning.com/usa/states/maine/map.GIF"/>
          <p:cNvPicPr>
            <a:picLocks noGrp="1" noChangeAspect="1" noChangeArrowheads="1"/>
          </p:cNvPicPr>
          <p:nvPr>
            <p:ph type="pic" sz="quarter" idx="14"/>
          </p:nvPr>
        </p:nvPicPr>
        <p:blipFill>
          <a:blip r:embed="rId4" cstate="print">
            <a:extLst>
              <a:ext uri="{28A0092B-C50C-407E-A947-70E740481C1C}">
                <a14:useLocalDpi xmlns:a14="http://schemas.microsoft.com/office/drawing/2010/main" xmlns="" val="0"/>
              </a:ext>
            </a:extLst>
          </a:blip>
          <a:srcRect t="14077" b="14077"/>
          <a:stretch>
            <a:fillRect/>
          </a:stretch>
        </p:blipFill>
        <p:spPr bwMode="auto">
          <a:xfrm>
            <a:off x="990600" y="685800"/>
            <a:ext cx="1731818" cy="1524000"/>
          </a:xfrm>
          <a:prstGeom prst="rect">
            <a:avLst/>
          </a:prstGeom>
          <a:noFill/>
          <a:extLst>
            <a:ext uri="{909E8E84-426E-40DD-AFC4-6F175D3DCCD1}">
              <a14:hiddenFill xmlns:a14="http://schemas.microsoft.com/office/drawing/2010/main" xmlns="">
                <a:solidFill>
                  <a:srgbClr val="FFFFFF"/>
                </a:solidFill>
              </a14:hiddenFill>
            </a:ext>
          </a:extLst>
        </p:spPr>
      </p:pic>
      <p:pic>
        <p:nvPicPr>
          <p:cNvPr id="8200" name="Picture 8" descr="https://encrypted-tbn2.gstatic.com/images?q=tbn:ANd9GcTXR7tsT9PKM9WHiEKyhZP8y1IuR41ZD8bgGHKr8BeVzL3muD3JHQ"/>
          <p:cNvPicPr>
            <a:picLocks noGrp="1" noChangeAspect="1" noChangeArrowheads="1"/>
          </p:cNvPicPr>
          <p:nvPr>
            <p:ph type="pic" sz="quarter" idx="30"/>
          </p:nvPr>
        </p:nvPicPr>
        <p:blipFill>
          <a:blip r:embed="rId5" cstate="print">
            <a:extLst>
              <a:ext uri="{28A0092B-C50C-407E-A947-70E740481C1C}">
                <a14:useLocalDpi xmlns:a14="http://schemas.microsoft.com/office/drawing/2010/main" xmlns="" val="0"/>
              </a:ext>
            </a:extLst>
          </a:blip>
          <a:stretch>
            <a:fillRect/>
          </a:stretch>
        </p:blipFill>
        <p:spPr bwMode="auto">
          <a:xfrm>
            <a:off x="2590800" y="457200"/>
            <a:ext cx="2163283" cy="1447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50108293"/>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304800" y="139700"/>
            <a:ext cx="8229600" cy="762000"/>
          </a:xfrm>
        </p:spPr>
        <p:txBody>
          <a:bodyPr/>
          <a:lstStyle/>
          <a:p>
            <a:pPr algn="l"/>
            <a:r>
              <a:rPr lang="en-US" sz="2800" b="1" u="sng" dirty="0" smtClean="0">
                <a:latin typeface="Segoe UI Semibold" pitchFamily="34" charset="0"/>
                <a:ea typeface="Geneva"/>
                <a:cs typeface="Geneva"/>
              </a:rPr>
              <a:t>Stuffed Toy Labeling</a:t>
            </a:r>
          </a:p>
        </p:txBody>
      </p:sp>
      <p:sp>
        <p:nvSpPr>
          <p:cNvPr id="75779" name="Content Placeholder 2"/>
          <p:cNvSpPr>
            <a:spLocks noGrp="1"/>
          </p:cNvSpPr>
          <p:nvPr>
            <p:ph idx="1"/>
          </p:nvPr>
        </p:nvSpPr>
        <p:spPr>
          <a:xfrm>
            <a:off x="457200" y="990600"/>
            <a:ext cx="8229600" cy="3200400"/>
          </a:xfrm>
        </p:spPr>
        <p:txBody>
          <a:bodyPr/>
          <a:lstStyle/>
          <a:p>
            <a:pPr>
              <a:buFontTx/>
              <a:buChar char="•"/>
            </a:pPr>
            <a:r>
              <a:rPr lang="en-US" sz="2200" dirty="0" smtClean="0">
                <a:latin typeface="Segoe UI" pitchFamily="34" charset="0"/>
                <a:ea typeface="Segoe UI" pitchFamily="34" charset="0"/>
                <a:cs typeface="Segoe UI" pitchFamily="34" charset="0"/>
              </a:rPr>
              <a:t>Massachusetts, Ohio, Pennsylvania</a:t>
            </a:r>
          </a:p>
          <a:p>
            <a:pPr>
              <a:buFontTx/>
              <a:buChar char="•"/>
            </a:pPr>
            <a:endParaRPr lang="en-US" sz="2200" dirty="0" smtClean="0">
              <a:latin typeface="Segoe UI" pitchFamily="34" charset="0"/>
              <a:ea typeface="Segoe UI" pitchFamily="34" charset="0"/>
              <a:cs typeface="Segoe UI" pitchFamily="34" charset="0"/>
            </a:endParaRPr>
          </a:p>
          <a:p>
            <a:r>
              <a:rPr lang="en-US" sz="2200" dirty="0" smtClean="0">
                <a:latin typeface="Segoe UI" pitchFamily="34" charset="0"/>
                <a:ea typeface="Segoe UI" pitchFamily="34" charset="0"/>
                <a:cs typeface="Segoe UI" pitchFamily="34" charset="0"/>
              </a:rPr>
              <a:t>Stuffed toys and dolls for the states of PA, MA and OH must conform with the stuffed toy licensing and labeling laws</a:t>
            </a:r>
          </a:p>
          <a:p>
            <a:endParaRPr lang="en-US" sz="2200" dirty="0" smtClean="0">
              <a:latin typeface="Segoe UI" pitchFamily="34" charset="0"/>
              <a:ea typeface="Segoe UI" pitchFamily="34" charset="0"/>
              <a:cs typeface="Segoe UI" pitchFamily="34" charset="0"/>
            </a:endParaRPr>
          </a:p>
          <a:p>
            <a:r>
              <a:rPr lang="en-US" sz="2200" dirty="0" smtClean="0">
                <a:latin typeface="Segoe UI" pitchFamily="34" charset="0"/>
                <a:ea typeface="Segoe UI" pitchFamily="34" charset="0"/>
                <a:cs typeface="Segoe UI" pitchFamily="34" charset="0"/>
              </a:rPr>
              <a:t>Manufacturers must register and pay fees must be paid to each state</a:t>
            </a:r>
          </a:p>
        </p:txBody>
      </p:sp>
      <p:pic>
        <p:nvPicPr>
          <p:cNvPr id="75780" name="Picture 6"/>
          <p:cNvPicPr>
            <a:picLocks noChangeAspect="1" noChangeArrowheads="1"/>
          </p:cNvPicPr>
          <p:nvPr/>
        </p:nvPicPr>
        <p:blipFill>
          <a:blip r:embed="rId3" cstate="print"/>
          <a:srcRect/>
          <a:stretch>
            <a:fillRect/>
          </a:stretch>
        </p:blipFill>
        <p:spPr bwMode="auto">
          <a:xfrm>
            <a:off x="3505200" y="3714750"/>
            <a:ext cx="2309813" cy="21701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304800" y="304800"/>
            <a:ext cx="8229600" cy="639763"/>
          </a:xfrm>
        </p:spPr>
        <p:txBody>
          <a:bodyPr/>
          <a:lstStyle/>
          <a:p>
            <a:pPr algn="l"/>
            <a:r>
              <a:rPr lang="en-US" sz="2800" b="1" u="sng" dirty="0" smtClean="0">
                <a:latin typeface="Segoe UI Semibold" pitchFamily="34" charset="0"/>
                <a:ea typeface="Geneva"/>
                <a:cs typeface="Geneva"/>
              </a:rPr>
              <a:t>Stuffed Toy Labeling</a:t>
            </a:r>
          </a:p>
        </p:txBody>
      </p:sp>
      <p:sp>
        <p:nvSpPr>
          <p:cNvPr id="62467" name="Content Placeholder 2"/>
          <p:cNvSpPr>
            <a:spLocks noGrp="1"/>
          </p:cNvSpPr>
          <p:nvPr>
            <p:ph idx="1"/>
          </p:nvPr>
        </p:nvSpPr>
        <p:spPr>
          <a:xfrm>
            <a:off x="304800" y="1219200"/>
            <a:ext cx="8229600" cy="4525963"/>
          </a:xfrm>
        </p:spPr>
        <p:txBody>
          <a:bodyPr rtlCol="0">
            <a:normAutofit/>
          </a:bodyPr>
          <a:lstStyle/>
          <a:p>
            <a:pPr fontAlgn="auto">
              <a:spcAft>
                <a:spcPts val="0"/>
              </a:spcAft>
              <a:defRPr/>
            </a:pPr>
            <a:r>
              <a:rPr lang="en-US" sz="2000" dirty="0" smtClean="0">
                <a:latin typeface="Segoe UI" pitchFamily="34" charset="0"/>
                <a:ea typeface="Segoe UI" pitchFamily="34" charset="0"/>
                <a:cs typeface="Segoe UI" pitchFamily="34" charset="0"/>
              </a:rPr>
              <a:t>Manufacturers must submit detailed information about the filler content of the toy</a:t>
            </a:r>
          </a:p>
          <a:p>
            <a:pPr fontAlgn="auto">
              <a:spcAft>
                <a:spcPts val="0"/>
              </a:spcAft>
              <a:defRPr/>
            </a:pPr>
            <a:endParaRPr lang="en-US" sz="2000" dirty="0" smtClean="0">
              <a:latin typeface="Segoe UI" pitchFamily="34" charset="0"/>
              <a:ea typeface="Segoe UI" pitchFamily="34" charset="0"/>
              <a:cs typeface="Segoe UI" pitchFamily="34" charset="0"/>
            </a:endParaRPr>
          </a:p>
          <a:p>
            <a:pPr fontAlgn="auto">
              <a:spcAft>
                <a:spcPts val="0"/>
              </a:spcAft>
              <a:defRPr/>
            </a:pPr>
            <a:r>
              <a:rPr lang="en-US" sz="2000" dirty="0" smtClean="0">
                <a:latin typeface="Segoe UI" pitchFamily="34" charset="0"/>
                <a:ea typeface="Segoe UI" pitchFamily="34" charset="0"/>
                <a:cs typeface="Segoe UI" pitchFamily="34" charset="0"/>
              </a:rPr>
              <a:t>Specimens of each toy selected at random</a:t>
            </a:r>
          </a:p>
          <a:p>
            <a:pPr fontAlgn="auto">
              <a:spcAft>
                <a:spcPts val="0"/>
              </a:spcAft>
              <a:defRPr/>
            </a:pPr>
            <a:endParaRPr lang="en-US" sz="2000" dirty="0" smtClean="0">
              <a:latin typeface="Segoe UI" pitchFamily="34" charset="0"/>
              <a:ea typeface="Segoe UI" pitchFamily="34" charset="0"/>
              <a:cs typeface="Segoe UI" pitchFamily="34" charset="0"/>
            </a:endParaRPr>
          </a:p>
          <a:p>
            <a:pPr fontAlgn="auto">
              <a:spcAft>
                <a:spcPts val="0"/>
              </a:spcAft>
              <a:defRPr/>
            </a:pPr>
            <a:r>
              <a:rPr lang="en-US" sz="2000" dirty="0" smtClean="0">
                <a:latin typeface="Segoe UI" pitchFamily="34" charset="0"/>
                <a:ea typeface="Segoe UI" pitchFamily="34" charset="0"/>
                <a:cs typeface="Segoe UI" pitchFamily="34" charset="0"/>
              </a:rPr>
              <a:t>Uniform sewn in label to comply with all three states must contain:</a:t>
            </a:r>
          </a:p>
          <a:p>
            <a:pPr lvl="2" fontAlgn="auto">
              <a:spcAft>
                <a:spcPts val="0"/>
              </a:spcAft>
              <a:buFont typeface="Arial" pitchFamily="34" charset="0"/>
              <a:buChar char="»"/>
              <a:defRPr/>
            </a:pPr>
            <a:r>
              <a:rPr lang="en-US" sz="2000" dirty="0" smtClean="0">
                <a:latin typeface="Segoe UI" pitchFamily="34" charset="0"/>
                <a:ea typeface="Segoe UI" pitchFamily="34" charset="0"/>
                <a:cs typeface="Segoe UI" pitchFamily="34" charset="0"/>
              </a:rPr>
              <a:t>PA license number of manufacturer or vendor</a:t>
            </a:r>
          </a:p>
          <a:p>
            <a:pPr lvl="2" fontAlgn="auto">
              <a:spcAft>
                <a:spcPts val="0"/>
              </a:spcAft>
              <a:buFont typeface="Arial" pitchFamily="34" charset="0"/>
              <a:buChar char="»"/>
              <a:defRPr/>
            </a:pPr>
            <a:r>
              <a:rPr lang="en-US" sz="2000" dirty="0" smtClean="0">
                <a:latin typeface="Segoe UI" pitchFamily="34" charset="0"/>
                <a:ea typeface="Segoe UI" pitchFamily="34" charset="0"/>
                <a:cs typeface="Segoe UI" pitchFamily="34" charset="0"/>
              </a:rPr>
              <a:t>Name and principal place of business of the manufacturer or vendor</a:t>
            </a:r>
          </a:p>
          <a:p>
            <a:pPr lvl="2" fontAlgn="auto">
              <a:spcAft>
                <a:spcPts val="0"/>
              </a:spcAft>
              <a:buFont typeface="Arial" pitchFamily="34" charset="0"/>
              <a:buChar char="»"/>
              <a:defRPr/>
            </a:pPr>
            <a:r>
              <a:rPr lang="en-US" sz="2000" dirty="0" smtClean="0">
                <a:latin typeface="Segoe UI" pitchFamily="34" charset="0"/>
                <a:ea typeface="Segoe UI" pitchFamily="34" charset="0"/>
                <a:cs typeface="Segoe UI" pitchFamily="34" charset="0"/>
              </a:rPr>
              <a:t>Statement that “all new materials” (with type of material)</a:t>
            </a:r>
          </a:p>
          <a:p>
            <a:pPr lvl="1" fontAlgn="auto">
              <a:spcAft>
                <a:spcPts val="0"/>
              </a:spcAft>
              <a:defRPr/>
            </a:pPr>
            <a:endParaRPr lang="en-US" sz="1600" dirty="0" smtClean="0">
              <a:latin typeface="Arial" pitchFamily="34" charset="0"/>
            </a:endParaRPr>
          </a:p>
          <a:p>
            <a:pPr marL="173038" lvl="1" indent="0" fontAlgn="auto">
              <a:spcAft>
                <a:spcPts val="0"/>
              </a:spcAft>
              <a:buFont typeface="Arial" pitchFamily="34" charset="0"/>
              <a:buNone/>
              <a:defRPr/>
            </a:pPr>
            <a:endParaRPr lang="en-US" sz="2000" dirty="0" smtClean="0">
              <a:latin typeface="Arial"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a:effectLst/>
        </p:spPr>
      </p:pic>
      <p:sp>
        <p:nvSpPr>
          <p:cNvPr id="61443" name="Title 1"/>
          <p:cNvSpPr>
            <a:spLocks noGrp="1"/>
          </p:cNvSpPr>
          <p:nvPr>
            <p:ph type="title"/>
          </p:nvPr>
        </p:nvSpPr>
        <p:spPr>
          <a:xfrm>
            <a:off x="990600" y="533400"/>
            <a:ext cx="7239000" cy="990600"/>
          </a:xfrm>
        </p:spPr>
        <p:txBody>
          <a:bodyPr>
            <a:normAutofit/>
          </a:bodyPr>
          <a:lstStyle/>
          <a:p>
            <a:pPr eaLnBrk="1" hangingPunct="1"/>
            <a:r>
              <a:rPr lang="en-US" sz="2800" u="sng" dirty="0" smtClean="0">
                <a:latin typeface="Segoe UI Semibold" pitchFamily="34" charset="0"/>
                <a:ea typeface="Geneva"/>
                <a:cs typeface="Geneva"/>
              </a:rPr>
              <a:t>Rhode Island Jewelry Legislation</a:t>
            </a:r>
          </a:p>
        </p:txBody>
      </p:sp>
      <p:sp>
        <p:nvSpPr>
          <p:cNvPr id="62467" name="Content Placeholder 2"/>
          <p:cNvSpPr>
            <a:spLocks noGrp="1"/>
          </p:cNvSpPr>
          <p:nvPr>
            <p:ph idx="1"/>
          </p:nvPr>
        </p:nvSpPr>
        <p:spPr>
          <a:xfrm>
            <a:off x="457200" y="1676400"/>
            <a:ext cx="8229600" cy="3230563"/>
          </a:xfrm>
        </p:spPr>
        <p:txBody>
          <a:bodyPr>
            <a:normAutofit/>
          </a:bodyPr>
          <a:lstStyle/>
          <a:p>
            <a:pPr eaLnBrk="1" hangingPunct="1">
              <a:buFont typeface="Arial" pitchFamily="34" charset="0"/>
              <a:buChar char="•"/>
              <a:defRPr/>
            </a:pPr>
            <a:r>
              <a:rPr lang="en-US" sz="2400" dirty="0" smtClean="0">
                <a:latin typeface="Segoe UI" pitchFamily="34" charset="0"/>
                <a:ea typeface="Segoe UI" pitchFamily="34" charset="0"/>
                <a:cs typeface="Segoe UI" pitchFamily="34" charset="0"/>
              </a:rPr>
              <a:t>First </a:t>
            </a:r>
            <a:r>
              <a:rPr lang="en-US" sz="2400" dirty="0">
                <a:latin typeface="Segoe UI" pitchFamily="34" charset="0"/>
                <a:ea typeface="Segoe UI" pitchFamily="34" charset="0"/>
                <a:cs typeface="Segoe UI" pitchFamily="34" charset="0"/>
              </a:rPr>
              <a:t>state to adopt ASTM F2923-11 as </a:t>
            </a:r>
            <a:r>
              <a:rPr lang="en-US" sz="2400" dirty="0" smtClean="0">
                <a:latin typeface="Segoe UI" pitchFamily="34" charset="0"/>
                <a:ea typeface="Segoe UI" pitchFamily="34" charset="0"/>
                <a:cs typeface="Segoe UI" pitchFamily="34" charset="0"/>
              </a:rPr>
              <a:t>mandatory</a:t>
            </a:r>
          </a:p>
          <a:p>
            <a:pPr eaLnBrk="1" hangingPunct="1">
              <a:buFont typeface="Arial" pitchFamily="34" charset="0"/>
              <a:buChar char="•"/>
              <a:defRPr/>
            </a:pPr>
            <a:endParaRPr lang="en-US" sz="2400" dirty="0" smtClean="0">
              <a:latin typeface="Segoe UI" pitchFamily="34" charset="0"/>
              <a:ea typeface="Segoe UI" pitchFamily="34" charset="0"/>
              <a:cs typeface="Segoe UI" pitchFamily="34" charset="0"/>
            </a:endParaRPr>
          </a:p>
          <a:p>
            <a:pPr eaLnBrk="1" hangingPunct="1">
              <a:buFont typeface="Arial" pitchFamily="34" charset="0"/>
              <a:buChar char="•"/>
              <a:defRPr/>
            </a:pPr>
            <a:r>
              <a:rPr lang="en-US" sz="2400" dirty="0" smtClean="0">
                <a:latin typeface="Segoe UI" pitchFamily="34" charset="0"/>
                <a:ea typeface="Segoe UI" pitchFamily="34" charset="0"/>
                <a:cs typeface="Segoe UI" pitchFamily="34" charset="0"/>
              </a:rPr>
              <a:t>Children’s </a:t>
            </a:r>
            <a:r>
              <a:rPr lang="en-US" sz="2400" dirty="0">
                <a:latin typeface="Segoe UI" pitchFamily="34" charset="0"/>
                <a:ea typeface="Segoe UI" pitchFamily="34" charset="0"/>
                <a:cs typeface="Segoe UI" pitchFamily="34" charset="0"/>
              </a:rPr>
              <a:t>jewelry manufactured after December 18, 2012 must conform to the requirements of </a:t>
            </a:r>
            <a:r>
              <a:rPr lang="en-US" sz="2400" dirty="0">
                <a:solidFill>
                  <a:srgbClr val="000000"/>
                </a:solidFill>
                <a:latin typeface="Segoe UI" pitchFamily="34" charset="0"/>
                <a:ea typeface="Segoe UI" pitchFamily="34" charset="0"/>
                <a:cs typeface="Segoe UI" pitchFamily="34" charset="0"/>
              </a:rPr>
              <a:t>ASTM standard F2923-11, </a:t>
            </a:r>
            <a:r>
              <a:rPr lang="en-US" sz="2400" dirty="0">
                <a:latin typeface="Segoe UI" pitchFamily="34" charset="0"/>
                <a:ea typeface="Segoe UI" pitchFamily="34" charset="0"/>
                <a:cs typeface="Segoe UI" pitchFamily="34" charset="0"/>
              </a:rPr>
              <a:t>Specification for Consumer Product Safety for Children’s Jewelry </a:t>
            </a:r>
          </a:p>
          <a:p>
            <a:pPr lvl="1" eaLnBrk="1" hangingPunct="1">
              <a:defRPr/>
            </a:pPr>
            <a:endParaRPr lang="en-US" sz="1600" dirty="0" smtClean="0">
              <a:latin typeface="Arial" pitchFamily="34" charset="0"/>
            </a:endParaRPr>
          </a:p>
          <a:p>
            <a:pPr marL="173038" lvl="1" indent="0" eaLnBrk="1" hangingPunct="1">
              <a:buFont typeface="Arial" pitchFamily="34" charset="0"/>
              <a:buNone/>
              <a:defRPr/>
            </a:pPr>
            <a:endParaRPr lang="en-US" sz="2000" dirty="0" smtClean="0">
              <a:latin typeface="Arial" pitchFamily="34" charset="0"/>
            </a:endParaRPr>
          </a:p>
        </p:txBody>
      </p:sp>
      <p:pic>
        <p:nvPicPr>
          <p:cNvPr id="61446" name="Picture 5"/>
          <p:cNvPicPr>
            <a:picLocks noChangeAspect="1" noChangeArrowheads="1"/>
          </p:cNvPicPr>
          <p:nvPr/>
        </p:nvPicPr>
        <p:blipFill>
          <a:blip r:embed="rId4" cstate="print"/>
          <a:srcRect/>
          <a:stretch>
            <a:fillRect/>
          </a:stretch>
        </p:blipFill>
        <p:spPr bwMode="auto">
          <a:xfrm>
            <a:off x="2895600" y="4114800"/>
            <a:ext cx="2981325" cy="2171700"/>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4800600" y="3352800"/>
            <a:ext cx="3810000" cy="1828800"/>
          </a:xfrm>
        </p:spPr>
        <p:txBody>
          <a:bodyPr>
            <a:noAutofit/>
          </a:bodyPr>
          <a:lstStyle/>
          <a:p>
            <a:pPr algn="l"/>
            <a:r>
              <a:rPr lang="en-US" sz="2000" u="sng" dirty="0" smtClean="0">
                <a:solidFill>
                  <a:srgbClr val="0070C0"/>
                </a:solidFill>
                <a:latin typeface="Segoe UI" pitchFamily="34" charset="0"/>
                <a:ea typeface="Segoe UI" pitchFamily="34" charset="0"/>
                <a:cs typeface="Segoe UI" pitchFamily="34" charset="0"/>
              </a:rPr>
              <a:t>Warning Label on Plastic Bags</a:t>
            </a:r>
            <a:r>
              <a:rPr lang="en-US" sz="2000" dirty="0" smtClean="0">
                <a:solidFill>
                  <a:srgbClr val="0070C0"/>
                </a:solidFill>
                <a:latin typeface="Segoe UI" pitchFamily="34" charset="0"/>
                <a:ea typeface="Segoe UI" pitchFamily="34" charset="0"/>
                <a:cs typeface="Segoe UI" pitchFamily="34" charset="0"/>
              </a:rPr>
              <a:t>:</a:t>
            </a:r>
          </a:p>
          <a:p>
            <a:pPr marL="285750" indent="-285750" algn="l">
              <a:buFont typeface="Arial" panose="020B0604020202020204" pitchFamily="34" charset="0"/>
              <a:buChar char="•"/>
            </a:pPr>
            <a:r>
              <a:rPr lang="en-US" sz="2000" dirty="0" smtClean="0">
                <a:latin typeface="Segoe UI" pitchFamily="34" charset="0"/>
                <a:ea typeface="Segoe UI" pitchFamily="34" charset="0"/>
                <a:cs typeface="Segoe UI" pitchFamily="34" charset="0"/>
              </a:rPr>
              <a:t>If polybag is less than 1 mil thick;</a:t>
            </a:r>
          </a:p>
          <a:p>
            <a:pPr marL="285750" indent="-285750" algn="l">
              <a:buFont typeface="Arial" panose="020B0604020202020204" pitchFamily="34" charset="0"/>
              <a:buChar char="•"/>
            </a:pPr>
            <a:r>
              <a:rPr lang="en-US" sz="2000" dirty="0" smtClean="0">
                <a:solidFill>
                  <a:srgbClr val="0070C0"/>
                </a:solidFill>
                <a:latin typeface="Segoe UI" pitchFamily="34" charset="0"/>
                <a:ea typeface="Segoe UI" pitchFamily="34" charset="0"/>
                <a:cs typeface="Segoe UI" pitchFamily="34" charset="0"/>
              </a:rPr>
              <a:t>Opening is more than 5” wide at top;</a:t>
            </a:r>
          </a:p>
          <a:p>
            <a:pPr marL="285750" indent="-285750" algn="l">
              <a:buFont typeface="Arial" panose="020B0604020202020204" pitchFamily="34" charset="0"/>
              <a:buChar char="•"/>
            </a:pPr>
            <a:r>
              <a:rPr lang="en-US" sz="2000" dirty="0" smtClean="0">
                <a:latin typeface="Segoe UI" pitchFamily="34" charset="0"/>
                <a:ea typeface="Segoe UI" pitchFamily="34" charset="0"/>
                <a:cs typeface="Segoe UI" pitchFamily="34" charset="0"/>
              </a:rPr>
              <a:t>Should be trilingual;  English, Spanish and French (for Canada);</a:t>
            </a:r>
          </a:p>
          <a:p>
            <a:pPr marL="285750" indent="-285750" algn="l">
              <a:buFont typeface="Arial" panose="020B0604020202020204" pitchFamily="34" charset="0"/>
              <a:buChar char="•"/>
            </a:pPr>
            <a:r>
              <a:rPr lang="en-US" sz="2000" dirty="0" smtClean="0">
                <a:solidFill>
                  <a:srgbClr val="0070C0"/>
                </a:solidFill>
                <a:latin typeface="Segoe UI" pitchFamily="34" charset="0"/>
                <a:ea typeface="Segoe UI" pitchFamily="34" charset="0"/>
                <a:cs typeface="Segoe UI" pitchFamily="34" charset="0"/>
              </a:rPr>
              <a:t>Required in CA, MA, NY, RI, VA</a:t>
            </a:r>
            <a:endParaRPr lang="en-US" sz="2000" dirty="0">
              <a:solidFill>
                <a:srgbClr val="0070C0"/>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4294967295"/>
          </p:nvPr>
        </p:nvSpPr>
        <p:spPr>
          <a:xfrm>
            <a:off x="685800" y="533400"/>
            <a:ext cx="6629400" cy="457200"/>
          </a:xfrm>
          <a:prstGeom prst="rect">
            <a:avLst/>
          </a:prstGeom>
        </p:spPr>
        <p:txBody>
          <a:bodyPr>
            <a:noAutofit/>
          </a:bodyPr>
          <a:lstStyle/>
          <a:p>
            <a:pPr marL="0" indent="0">
              <a:buNone/>
            </a:pPr>
            <a:r>
              <a:rPr lang="en-US" sz="2800" u="sng" dirty="0" err="1" smtClean="0">
                <a:latin typeface="Segoe UI Semibold" panose="020B0702040204020203" pitchFamily="34" charset="0"/>
              </a:rPr>
              <a:t>Polybag</a:t>
            </a:r>
            <a:r>
              <a:rPr lang="en-US" sz="2800" u="sng" dirty="0" smtClean="0">
                <a:latin typeface="Segoe UI Semibold" panose="020B0702040204020203" pitchFamily="34" charset="0"/>
              </a:rPr>
              <a:t> suffocation warning</a:t>
            </a:r>
            <a:endParaRPr lang="en-US" sz="2800" u="sng" dirty="0">
              <a:latin typeface="Segoe UI Semibold" panose="020B0702040204020203" pitchFamily="34" charset="0"/>
            </a:endParaRPr>
          </a:p>
        </p:txBody>
      </p:sp>
      <p:pic>
        <p:nvPicPr>
          <p:cNvPr id="3074" name="Picture 2" descr="http://ih3.redbubble.net/image.13507994.3313/pp,375x360.jpg"/>
          <p:cNvPicPr>
            <a:picLocks noGrp="1" noChangeAspect="1" noChangeArrowheads="1"/>
          </p:cNvPicPr>
          <p:nvPr>
            <p:ph type="pic" sz="quarter" idx="14"/>
          </p:nvPr>
        </p:nvPicPr>
        <p:blipFill>
          <a:blip r:embed="rId2" cstate="print">
            <a:extLst>
              <a:ext uri="{28A0092B-C50C-407E-A947-70E740481C1C}">
                <a14:useLocalDpi xmlns:a14="http://schemas.microsoft.com/office/drawing/2010/main" xmlns="" val="0"/>
              </a:ext>
            </a:extLst>
          </a:blip>
          <a:srcRect t="12451" b="12451"/>
          <a:stretch>
            <a:fillRect/>
          </a:stretch>
        </p:blipFill>
        <p:spPr bwMode="auto">
          <a:xfrm>
            <a:off x="685800" y="2133600"/>
            <a:ext cx="3223497" cy="2286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52782672"/>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6"/>
          </p:nvPr>
        </p:nvSpPr>
        <p:spPr>
          <a:xfrm>
            <a:off x="400497" y="1295400"/>
            <a:ext cx="1961704" cy="1905000"/>
          </a:xfrm>
        </p:spPr>
        <p:txBody>
          <a:bodyPr/>
          <a:lstStyle/>
          <a:p>
            <a:r>
              <a:rPr lang="en-US" sz="2000" b="1" dirty="0" smtClean="0">
                <a:solidFill>
                  <a:srgbClr val="0070C0"/>
                </a:solidFill>
                <a:latin typeface="Segoe UI Semibold" panose="020B0702040204020203" pitchFamily="34" charset="0"/>
              </a:rPr>
              <a:t>Cal Prop 65</a:t>
            </a:r>
          </a:p>
          <a:p>
            <a:r>
              <a:rPr lang="en-US" sz="2000" dirty="0" smtClean="0">
                <a:latin typeface="Segoe UI" panose="020B0502040204020203" pitchFamily="34" charset="0"/>
                <a:ea typeface="Segoe UI" panose="020B0502040204020203" pitchFamily="34" charset="0"/>
                <a:cs typeface="Segoe UI" panose="020B0502040204020203" pitchFamily="34" charset="0"/>
              </a:rPr>
              <a:t>The Safe Drinking Water and Toxic Enforcement Act of 1986</a:t>
            </a:r>
          </a:p>
        </p:txBody>
      </p:sp>
      <p:sp>
        <p:nvSpPr>
          <p:cNvPr id="8" name="Text Placeholder 7"/>
          <p:cNvSpPr>
            <a:spLocks noGrp="1"/>
          </p:cNvSpPr>
          <p:nvPr>
            <p:ph type="body" sz="quarter" idx="28"/>
          </p:nvPr>
        </p:nvSpPr>
        <p:spPr>
          <a:xfrm>
            <a:off x="3276600" y="4648200"/>
            <a:ext cx="2819400" cy="1219200"/>
          </a:xfrm>
        </p:spPr>
        <p:txBody>
          <a:bodyPr>
            <a:normAutofit lnSpcReduction="10000"/>
          </a:bodyPr>
          <a:lstStyle/>
          <a:p>
            <a:r>
              <a:rPr lang="en-US" sz="2000" b="1" dirty="0">
                <a:solidFill>
                  <a:srgbClr val="0070C0"/>
                </a:solidFill>
                <a:latin typeface="Segoe UI Semibold" panose="020B0702040204020203" pitchFamily="34" charset="0"/>
              </a:rPr>
              <a:t>Safer Consumer Products Legislation </a:t>
            </a:r>
            <a:r>
              <a:rPr lang="en-US" sz="2000" dirty="0" smtClean="0">
                <a:latin typeface="Segoe UI" panose="020B0502040204020203" pitchFamily="34" charset="0"/>
                <a:ea typeface="Segoe UI" panose="020B0502040204020203" pitchFamily="34" charset="0"/>
                <a:cs typeface="Segoe UI" panose="020B0502040204020203" pitchFamily="34" charset="0"/>
              </a:rPr>
              <a:t>(Green Chemistry Initiatives) (2013</a:t>
            </a:r>
            <a:r>
              <a:rPr lang="en-US" sz="2000" dirty="0">
                <a:latin typeface="Segoe UI" panose="020B0502040204020203" pitchFamily="34" charset="0"/>
                <a:ea typeface="Segoe UI" panose="020B0502040204020203" pitchFamily="34" charset="0"/>
                <a:cs typeface="Segoe UI" panose="020B0502040204020203" pitchFamily="34" charset="0"/>
              </a:rPr>
              <a:t>)</a:t>
            </a:r>
          </a:p>
          <a:p>
            <a:endParaRPr lang="en-US" dirty="0"/>
          </a:p>
        </p:txBody>
      </p:sp>
      <p:sp>
        <p:nvSpPr>
          <p:cNvPr id="2" name="TextBox 1"/>
          <p:cNvSpPr txBox="1"/>
          <p:nvPr/>
        </p:nvSpPr>
        <p:spPr>
          <a:xfrm>
            <a:off x="304800" y="457200"/>
            <a:ext cx="1828800" cy="523220"/>
          </a:xfrm>
          <a:prstGeom prst="rect">
            <a:avLst/>
          </a:prstGeom>
          <a:noFill/>
        </p:spPr>
        <p:txBody>
          <a:bodyPr wrap="square" rtlCol="0">
            <a:spAutoFit/>
          </a:bodyPr>
          <a:lstStyle/>
          <a:p>
            <a:r>
              <a:rPr lang="en-US" sz="2800" b="1" u="sng" dirty="0" smtClean="0">
                <a:solidFill>
                  <a:schemeClr val="tx1">
                    <a:lumMod val="95000"/>
                    <a:lumOff val="5000"/>
                  </a:schemeClr>
                </a:solidFill>
                <a:latin typeface="Segoe UI" pitchFamily="34" charset="0"/>
                <a:ea typeface="Segoe UI" pitchFamily="34" charset="0"/>
                <a:cs typeface="Segoe UI" pitchFamily="34" charset="0"/>
              </a:rPr>
              <a:t>California</a:t>
            </a:r>
            <a:endParaRPr lang="en-US" sz="2800" b="1" u="sng" dirty="0">
              <a:solidFill>
                <a:schemeClr val="tx1">
                  <a:lumMod val="95000"/>
                  <a:lumOff val="5000"/>
                </a:schemeClr>
              </a:solidFill>
              <a:latin typeface="Segoe UI" pitchFamily="34" charset="0"/>
              <a:ea typeface="Segoe UI" pitchFamily="34" charset="0"/>
              <a:cs typeface="Segoe UI" pitchFamily="34" charset="0"/>
            </a:endParaRPr>
          </a:p>
        </p:txBody>
      </p:sp>
      <p:pic>
        <p:nvPicPr>
          <p:cNvPr id="3076" name="Picture 4" descr="http://www.mcgill.ca/files/news-archives/0502greenimage-200.jpg"/>
          <p:cNvPicPr>
            <a:picLocks noGrp="1" noChangeAspect="1" noChangeArrowheads="1"/>
          </p:cNvPicPr>
          <p:nvPr>
            <p:ph type="pic" sz="quarter" idx="26"/>
          </p:nvPr>
        </p:nvPicPr>
        <p:blipFill>
          <a:blip r:embed="rId2" cstate="print">
            <a:extLst>
              <a:ext uri="{28A0092B-C50C-407E-A947-70E740481C1C}">
                <a14:useLocalDpi xmlns:a14="http://schemas.microsoft.com/office/drawing/2010/main" xmlns="" val="0"/>
              </a:ext>
            </a:extLst>
          </a:blip>
          <a:srcRect t="382" b="382"/>
          <a:stretch>
            <a:fillRect/>
          </a:stretch>
        </p:blipFill>
        <p:spPr bwMode="auto">
          <a:xfrm>
            <a:off x="6248400" y="2743200"/>
            <a:ext cx="2285214" cy="2971800"/>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2" descr="California birth defects label"/>
          <p:cNvPicPr>
            <a:picLocks noGrp="1" noChangeAspect="1" noChangeArrowheads="1"/>
          </p:cNvPicPr>
          <p:nvPr>
            <p:ph type="pic" sz="quarter" idx="14"/>
          </p:nvPr>
        </p:nvPicPr>
        <p:blipFill>
          <a:blip r:embed="rId3" cstate="print">
            <a:extLst>
              <a:ext uri="{28A0092B-C50C-407E-A947-70E740481C1C}">
                <a14:useLocalDpi xmlns:a14="http://schemas.microsoft.com/office/drawing/2010/main" xmlns="" val="0"/>
              </a:ext>
            </a:extLst>
          </a:blip>
          <a:stretch>
            <a:fillRect/>
          </a:stretch>
        </p:blipFill>
        <p:spPr bwMode="auto">
          <a:xfrm>
            <a:off x="2438400" y="838200"/>
            <a:ext cx="3276600" cy="223867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38883154"/>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381000" y="4343400"/>
            <a:ext cx="2743200" cy="2286000"/>
          </a:xfrm>
        </p:spPr>
        <p:txBody>
          <a:bodyPr/>
          <a:lstStyle/>
          <a:p>
            <a:r>
              <a:rPr lang="en-US" dirty="0" smtClean="0">
                <a:solidFill>
                  <a:srgbClr val="0070C0"/>
                </a:solidFill>
                <a:latin typeface="Segoe UI Semibold" panose="020B0702040204020203" pitchFamily="34" charset="0"/>
              </a:rPr>
              <a:t>Intent is to reduce the amount of  4 heavy metals in packaging materials:  lead, mercury, cadmium and chromium-6. </a:t>
            </a:r>
            <a:endParaRPr lang="en-US" dirty="0">
              <a:solidFill>
                <a:srgbClr val="0070C0"/>
              </a:solidFill>
              <a:latin typeface="Segoe UI Semibold" panose="020B0702040204020203" pitchFamily="34" charset="0"/>
            </a:endParaRPr>
          </a:p>
        </p:txBody>
      </p:sp>
      <p:sp>
        <p:nvSpPr>
          <p:cNvPr id="6" name="Text Placeholder 5"/>
          <p:cNvSpPr>
            <a:spLocks noGrp="1"/>
          </p:cNvSpPr>
          <p:nvPr>
            <p:ph type="body" sz="quarter" idx="14"/>
          </p:nvPr>
        </p:nvSpPr>
        <p:spPr>
          <a:xfrm>
            <a:off x="3276600" y="4343400"/>
            <a:ext cx="2514600" cy="2133600"/>
          </a:xfrm>
        </p:spPr>
        <p:txBody>
          <a:bodyPr/>
          <a:lstStyle/>
          <a:p>
            <a:r>
              <a:rPr lang="en-US" dirty="0" smtClean="0">
                <a:latin typeface="Segoe UI Semibold" panose="020B0702040204020203" pitchFamily="34" charset="0"/>
              </a:rPr>
              <a:t>Reducing the heavy metals will reduce the amount that leaches from landfills into underground water and streams.</a:t>
            </a:r>
            <a:endParaRPr lang="en-US" dirty="0">
              <a:latin typeface="Segoe UI Semibold" panose="020B0702040204020203" pitchFamily="34" charset="0"/>
            </a:endParaRPr>
          </a:p>
        </p:txBody>
      </p:sp>
      <p:sp>
        <p:nvSpPr>
          <p:cNvPr id="7" name="Text Placeholder 6"/>
          <p:cNvSpPr>
            <a:spLocks noGrp="1"/>
          </p:cNvSpPr>
          <p:nvPr>
            <p:ph type="body" sz="quarter" idx="15"/>
          </p:nvPr>
        </p:nvSpPr>
        <p:spPr>
          <a:xfrm>
            <a:off x="5943600" y="4343400"/>
            <a:ext cx="2895600" cy="1905000"/>
          </a:xfrm>
        </p:spPr>
        <p:txBody>
          <a:bodyPr/>
          <a:lstStyle/>
          <a:p>
            <a:r>
              <a:rPr lang="en-US" dirty="0" smtClean="0">
                <a:solidFill>
                  <a:srgbClr val="0070C0"/>
                </a:solidFill>
                <a:latin typeface="Segoe UI Semibold" panose="020B0702040204020203" pitchFamily="34" charset="0"/>
              </a:rPr>
              <a:t>Should test packaging materials for compliance or obtain documentation;  currently 19 states are part of NERC alliance.</a:t>
            </a:r>
            <a:endParaRPr lang="en-US" dirty="0">
              <a:solidFill>
                <a:srgbClr val="0070C0"/>
              </a:solidFill>
              <a:latin typeface="Segoe UI Semibold" panose="020B0702040204020203" pitchFamily="34" charset="0"/>
            </a:endParaRPr>
          </a:p>
        </p:txBody>
      </p:sp>
      <p:pic>
        <p:nvPicPr>
          <p:cNvPr id="7172" name="Picture 4" descr="https://encrypted-tbn3.gstatic.com/images?q=tbn:ANd9GcSG3PE8wU5Pi7gVWDrpvaPf1IAXksksaL80usNE5ISM1jmlDFOugw"/>
          <p:cNvPicPr>
            <a:picLocks noGrp="1" noChangeAspect="1" noChangeArrowheads="1"/>
          </p:cNvPicPr>
          <p:nvPr>
            <p:ph type="pic" sz="quarter" idx="11"/>
          </p:nvPr>
        </p:nvPicPr>
        <p:blipFill>
          <a:blip r:embed="rId2" cstate="print">
            <a:extLst>
              <a:ext uri="{28A0092B-C50C-407E-A947-70E740481C1C}">
                <a14:useLocalDpi xmlns:a14="http://schemas.microsoft.com/office/drawing/2010/main" xmlns="" val="0"/>
              </a:ext>
            </a:extLst>
          </a:blip>
          <a:stretch>
            <a:fillRect/>
          </a:stretch>
        </p:blipFill>
        <p:spPr bwMode="auto">
          <a:xfrm>
            <a:off x="860432" y="1828800"/>
            <a:ext cx="3155149" cy="2363316"/>
          </a:xfrm>
          <a:prstGeom prst="rect">
            <a:avLst/>
          </a:prstGeom>
          <a:noFill/>
          <a:extLst>
            <a:ext uri="{909E8E84-426E-40DD-AFC4-6F175D3DCCD1}">
              <a14:hiddenFill xmlns:a14="http://schemas.microsoft.com/office/drawing/2010/main" xmlns="">
                <a:solidFill>
                  <a:srgbClr val="FFFFFF"/>
                </a:solidFill>
              </a14:hiddenFill>
            </a:ext>
          </a:extLst>
        </p:spPr>
      </p:pic>
      <p:pic>
        <p:nvPicPr>
          <p:cNvPr id="7174" name="Picture 6" descr="http://farm4.static.flickr.com/3536/3847874973_ff88a47a31.jpg"/>
          <p:cNvPicPr>
            <a:picLocks noGrp="1" noChangeAspect="1" noChangeArrowheads="1"/>
          </p:cNvPicPr>
          <p:nvPr>
            <p:ph type="pic" sz="quarter" idx="12"/>
          </p:nvPr>
        </p:nvPicPr>
        <p:blipFill>
          <a:blip r:embed="rId3" cstate="print">
            <a:extLst>
              <a:ext uri="{28A0092B-C50C-407E-A947-70E740481C1C}">
                <a14:useLocalDpi xmlns:a14="http://schemas.microsoft.com/office/drawing/2010/main" xmlns="" val="0"/>
              </a:ext>
            </a:extLst>
          </a:blip>
          <a:stretch>
            <a:fillRect/>
          </a:stretch>
        </p:blipFill>
        <p:spPr bwMode="auto">
          <a:xfrm>
            <a:off x="4876800" y="1838707"/>
            <a:ext cx="3429000" cy="2352293"/>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Box 7"/>
          <p:cNvSpPr txBox="1"/>
          <p:nvPr/>
        </p:nvSpPr>
        <p:spPr>
          <a:xfrm>
            <a:off x="2667000" y="685800"/>
            <a:ext cx="3733800" cy="769441"/>
          </a:xfrm>
          <a:prstGeom prst="rect">
            <a:avLst/>
          </a:prstGeom>
          <a:noFill/>
        </p:spPr>
        <p:txBody>
          <a:bodyPr wrap="square" rtlCol="0">
            <a:spAutoFit/>
          </a:bodyPr>
          <a:lstStyle/>
          <a:p>
            <a:pPr algn="ctr"/>
            <a:r>
              <a:rPr lang="en-US" sz="2400" u="sng" dirty="0" smtClean="0">
                <a:latin typeface="Segoe UI Semibold" panose="020B0702040204020203" pitchFamily="34" charset="0"/>
              </a:rPr>
              <a:t>NERC Toxics in Packaging</a:t>
            </a:r>
          </a:p>
          <a:p>
            <a:pPr algn="ctr"/>
            <a:r>
              <a:rPr lang="en-US" sz="2000" dirty="0" smtClean="0">
                <a:latin typeface="Segoe UI Semibold" panose="020B0702040204020203" pitchFamily="34" charset="0"/>
              </a:rPr>
              <a:t>(Northeast Recycling Council)</a:t>
            </a:r>
            <a:endParaRPr lang="en-US" sz="2000" dirty="0">
              <a:latin typeface="Segoe UI Semibold" panose="020B0702040204020203" pitchFamily="34" charset="0"/>
            </a:endParaRPr>
          </a:p>
        </p:txBody>
      </p:sp>
    </p:spTree>
    <p:extLst>
      <p:ext uri="{BB962C8B-B14F-4D97-AF65-F5344CB8AC3E}">
        <p14:creationId xmlns:p14="http://schemas.microsoft.com/office/powerpoint/2010/main" xmlns="" val="2434219508"/>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287338" y="200025"/>
            <a:ext cx="8229600" cy="1143000"/>
          </a:xfrm>
        </p:spPr>
        <p:txBody>
          <a:bodyPr/>
          <a:lstStyle/>
          <a:p>
            <a:pPr algn="l"/>
            <a:r>
              <a:rPr lang="en-US" sz="2800" b="1" u="sng" dirty="0" smtClean="0">
                <a:latin typeface="Segoe UI Semibold" pitchFamily="34" charset="0"/>
                <a:ea typeface="Geneva"/>
                <a:cs typeface="Geneva"/>
              </a:rPr>
              <a:t>NERC Toxins in Packaging</a:t>
            </a:r>
            <a:r>
              <a:rPr lang="en-US" sz="2800" b="1" dirty="0" smtClean="0">
                <a:latin typeface="Segoe UI Semibold" pitchFamily="34" charset="0"/>
                <a:ea typeface="Geneva"/>
                <a:cs typeface="Geneva"/>
              </a:rPr>
              <a:t/>
            </a:r>
            <a:br>
              <a:rPr lang="en-US" sz="2800" b="1" dirty="0" smtClean="0">
                <a:latin typeface="Segoe UI Semibold" pitchFamily="34" charset="0"/>
                <a:ea typeface="Geneva"/>
                <a:cs typeface="Geneva"/>
              </a:rPr>
            </a:br>
            <a:r>
              <a:rPr lang="en-US" sz="2800" i="1" dirty="0" smtClean="0">
                <a:latin typeface="Segoe UI Semibold" pitchFamily="34" charset="0"/>
                <a:ea typeface="Geneva"/>
                <a:cs typeface="Geneva"/>
              </a:rPr>
              <a:t>What are packaging materials?</a:t>
            </a:r>
            <a:endParaRPr lang="en-US" sz="2800" dirty="0" smtClean="0">
              <a:latin typeface="Segoe UI Semibold" pitchFamily="34" charset="0"/>
              <a:ea typeface="Geneva"/>
              <a:cs typeface="Geneva"/>
            </a:endParaRPr>
          </a:p>
        </p:txBody>
      </p:sp>
      <p:sp>
        <p:nvSpPr>
          <p:cNvPr id="59395" name="Content Placeholder 2"/>
          <p:cNvSpPr>
            <a:spLocks noGrp="1"/>
          </p:cNvSpPr>
          <p:nvPr>
            <p:ph idx="1"/>
          </p:nvPr>
        </p:nvSpPr>
        <p:spPr/>
        <p:txBody>
          <a:bodyPr/>
          <a:lstStyle/>
          <a:p>
            <a:pPr>
              <a:buFontTx/>
              <a:buChar char="•"/>
            </a:pPr>
            <a:r>
              <a:rPr lang="en-US" sz="2200" dirty="0" smtClean="0">
                <a:latin typeface="Segoe UI" pitchFamily="34" charset="0"/>
                <a:ea typeface="Segoe UI" pitchFamily="34" charset="0"/>
                <a:cs typeface="Segoe UI" pitchFamily="34" charset="0"/>
              </a:rPr>
              <a:t>Master shipping cartons</a:t>
            </a:r>
          </a:p>
          <a:p>
            <a:pPr>
              <a:buFontTx/>
              <a:buChar char="•"/>
            </a:pPr>
            <a:endParaRPr lang="en-US" sz="2200" dirty="0" smtClean="0">
              <a:latin typeface="Segoe UI" pitchFamily="34" charset="0"/>
              <a:ea typeface="Segoe UI" pitchFamily="34" charset="0"/>
              <a:cs typeface="Segoe UI" pitchFamily="34" charset="0"/>
            </a:endParaRPr>
          </a:p>
          <a:p>
            <a:pPr>
              <a:buFontTx/>
              <a:buChar char="•"/>
            </a:pPr>
            <a:r>
              <a:rPr lang="en-US" sz="2200" dirty="0" smtClean="0">
                <a:latin typeface="Segoe UI" pitchFamily="34" charset="0"/>
                <a:ea typeface="Segoe UI" pitchFamily="34" charset="0"/>
                <a:cs typeface="Segoe UI" pitchFamily="34" charset="0"/>
              </a:rPr>
              <a:t>Individual product packaging (gift box, plastic bag, header card, blister pack etc.)</a:t>
            </a:r>
          </a:p>
          <a:p>
            <a:pPr>
              <a:buFontTx/>
              <a:buChar char="•"/>
            </a:pPr>
            <a:endParaRPr lang="en-US" sz="2200" dirty="0" smtClean="0">
              <a:latin typeface="Segoe UI" pitchFamily="34" charset="0"/>
              <a:ea typeface="Segoe UI" pitchFamily="34" charset="0"/>
              <a:cs typeface="Segoe UI" pitchFamily="34" charset="0"/>
            </a:endParaRPr>
          </a:p>
          <a:p>
            <a:pPr>
              <a:buFontTx/>
              <a:buChar char="•"/>
            </a:pPr>
            <a:r>
              <a:rPr lang="en-US" sz="2200" dirty="0" smtClean="0">
                <a:latin typeface="Segoe UI" pitchFamily="34" charset="0"/>
                <a:ea typeface="Segoe UI" pitchFamily="34" charset="0"/>
                <a:cs typeface="Segoe UI" pitchFamily="34" charset="0"/>
              </a:rPr>
              <a:t>Components used on shipping cartons (glue, tape, inks,  staples, stickers etc.)</a:t>
            </a:r>
          </a:p>
          <a:p>
            <a:endParaRPr lang="en-US" sz="2400" dirty="0" smtClean="0">
              <a:latin typeface="Arial" pitchFamily="34" charset="0"/>
              <a:ea typeface="Geneva"/>
              <a:cs typeface="Arial" pitchFamily="34" charset="0"/>
            </a:endParaRPr>
          </a:p>
        </p:txBody>
      </p:sp>
      <p:pic>
        <p:nvPicPr>
          <p:cNvPr id="59396" name="Picture 4" descr="http://pwoc.org/blog/wp-content/uploads/2011/05/box_open.jpg"/>
          <p:cNvPicPr>
            <a:picLocks noChangeAspect="1" noChangeArrowheads="1"/>
          </p:cNvPicPr>
          <p:nvPr/>
        </p:nvPicPr>
        <p:blipFill>
          <a:blip r:embed="rId3" cstate="print"/>
          <a:srcRect/>
          <a:stretch>
            <a:fillRect/>
          </a:stretch>
        </p:blipFill>
        <p:spPr bwMode="auto">
          <a:xfrm>
            <a:off x="5181600" y="4630738"/>
            <a:ext cx="1295400" cy="1193800"/>
          </a:xfrm>
          <a:prstGeom prst="rect">
            <a:avLst/>
          </a:prstGeom>
          <a:noFill/>
          <a:ln w="9525">
            <a:noFill/>
            <a:miter lim="800000"/>
            <a:headEnd/>
            <a:tailEnd/>
          </a:ln>
        </p:spPr>
      </p:pic>
      <p:pic>
        <p:nvPicPr>
          <p:cNvPr id="59397" name="Picture 6"/>
          <p:cNvPicPr>
            <a:picLocks noChangeAspect="1" noChangeArrowheads="1"/>
          </p:cNvPicPr>
          <p:nvPr/>
        </p:nvPicPr>
        <p:blipFill>
          <a:blip r:embed="rId4" cstate="print"/>
          <a:srcRect/>
          <a:stretch>
            <a:fillRect/>
          </a:stretch>
        </p:blipFill>
        <p:spPr bwMode="auto">
          <a:xfrm>
            <a:off x="2209800" y="4581525"/>
            <a:ext cx="1524000" cy="12430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300038" y="152400"/>
            <a:ext cx="8229600" cy="1143000"/>
          </a:xfrm>
        </p:spPr>
        <p:txBody>
          <a:bodyPr/>
          <a:lstStyle/>
          <a:p>
            <a:pPr algn="l"/>
            <a:r>
              <a:rPr lang="en-US" sz="2800" b="1" u="sng" dirty="0" smtClean="0">
                <a:latin typeface="Segoe UI Semibold" pitchFamily="34" charset="0"/>
                <a:ea typeface="Geneva"/>
                <a:cs typeface="Geneva"/>
              </a:rPr>
              <a:t>NERC Toxins in Packaging</a:t>
            </a:r>
            <a:r>
              <a:rPr lang="en-US" sz="2800" b="1" dirty="0" smtClean="0">
                <a:latin typeface="Segoe UI Semibold" pitchFamily="34" charset="0"/>
                <a:ea typeface="Geneva"/>
                <a:cs typeface="Geneva"/>
              </a:rPr>
              <a:t/>
            </a:r>
            <a:br>
              <a:rPr lang="en-US" sz="2800" b="1" dirty="0" smtClean="0">
                <a:latin typeface="Segoe UI Semibold" pitchFamily="34" charset="0"/>
                <a:ea typeface="Geneva"/>
                <a:cs typeface="Geneva"/>
              </a:rPr>
            </a:br>
            <a:r>
              <a:rPr lang="en-US" sz="2800" i="1" dirty="0" smtClean="0">
                <a:latin typeface="Segoe UI Semibold" pitchFamily="34" charset="0"/>
                <a:ea typeface="Geneva"/>
                <a:cs typeface="Geneva"/>
              </a:rPr>
              <a:t>Who is responsible?</a:t>
            </a:r>
          </a:p>
        </p:txBody>
      </p:sp>
      <p:pic>
        <p:nvPicPr>
          <p:cNvPr id="60419" name="Picture 7"/>
          <p:cNvPicPr>
            <a:picLocks noGrp="1" noChangeAspect="1" noChangeArrowheads="1"/>
          </p:cNvPicPr>
          <p:nvPr>
            <p:ph idx="1"/>
          </p:nvPr>
        </p:nvPicPr>
        <p:blipFill>
          <a:blip r:embed="rId3" cstate="print"/>
          <a:srcRect/>
          <a:stretch>
            <a:fillRect/>
          </a:stretch>
        </p:blipFill>
        <p:spPr>
          <a:xfrm>
            <a:off x="3505200" y="4114800"/>
            <a:ext cx="2376488" cy="1600200"/>
          </a:xfrm>
          <a:noFill/>
        </p:spPr>
      </p:pic>
      <p:sp>
        <p:nvSpPr>
          <p:cNvPr id="60420" name="Content Placeholder 2"/>
          <p:cNvSpPr txBox="1">
            <a:spLocks/>
          </p:cNvSpPr>
          <p:nvPr/>
        </p:nvSpPr>
        <p:spPr bwMode="auto">
          <a:xfrm>
            <a:off x="381000" y="1625600"/>
            <a:ext cx="8229600" cy="1752600"/>
          </a:xfrm>
          <a:prstGeom prst="rect">
            <a:avLst/>
          </a:prstGeom>
          <a:noFill/>
          <a:ln w="9525">
            <a:noFill/>
            <a:miter lim="800000"/>
            <a:headEnd/>
            <a:tailEnd/>
          </a:ln>
        </p:spPr>
        <p:txBody>
          <a:bodyPr/>
          <a:lstStyle/>
          <a:p>
            <a:pPr marL="342900" indent="-342900" defTabSz="457200">
              <a:spcBef>
                <a:spcPct val="20000"/>
              </a:spcBef>
              <a:buFont typeface="Arial" pitchFamily="34" charset="0"/>
              <a:buChar char="•"/>
            </a:pPr>
            <a:r>
              <a:rPr lang="en-US" sz="2200" dirty="0">
                <a:solidFill>
                  <a:srgbClr val="000000"/>
                </a:solidFill>
                <a:latin typeface="Segoe UI" pitchFamily="34" charset="0"/>
                <a:ea typeface="Segoe UI" pitchFamily="34" charset="0"/>
                <a:cs typeface="Segoe UI" pitchFamily="34" charset="0"/>
              </a:rPr>
              <a:t>Manufacturers of packaging and packaging components</a:t>
            </a:r>
          </a:p>
          <a:p>
            <a:pPr marL="342900" indent="-342900" defTabSz="457200">
              <a:spcBef>
                <a:spcPct val="20000"/>
              </a:spcBef>
              <a:buFont typeface="Arial" pitchFamily="34" charset="0"/>
              <a:buChar char="•"/>
            </a:pPr>
            <a:endParaRPr lang="en-US" sz="2200" dirty="0">
              <a:solidFill>
                <a:srgbClr val="000000"/>
              </a:solidFill>
              <a:latin typeface="Segoe UI" pitchFamily="34" charset="0"/>
              <a:ea typeface="Segoe UI" pitchFamily="34" charset="0"/>
              <a:cs typeface="Segoe UI" pitchFamily="34" charset="0"/>
            </a:endParaRPr>
          </a:p>
          <a:p>
            <a:pPr marL="342900" indent="-342900" defTabSz="457200">
              <a:spcBef>
                <a:spcPct val="20000"/>
              </a:spcBef>
              <a:buFont typeface="Arial" pitchFamily="34" charset="0"/>
              <a:buChar char="•"/>
            </a:pPr>
            <a:r>
              <a:rPr lang="en-US" sz="2200" dirty="0">
                <a:solidFill>
                  <a:srgbClr val="000000"/>
                </a:solidFill>
                <a:latin typeface="Segoe UI" pitchFamily="34" charset="0"/>
                <a:ea typeface="Segoe UI" pitchFamily="34" charset="0"/>
                <a:cs typeface="Segoe UI" pitchFamily="34" charset="0"/>
              </a:rPr>
              <a:t>Suppliers of packaging and packaging components</a:t>
            </a:r>
          </a:p>
          <a:p>
            <a:pPr marL="342900" indent="-342900" defTabSz="457200">
              <a:spcBef>
                <a:spcPct val="20000"/>
              </a:spcBef>
              <a:buFont typeface="Arial" pitchFamily="34" charset="0"/>
              <a:buChar char="•"/>
            </a:pPr>
            <a:endParaRPr lang="en-US" sz="2200" dirty="0">
              <a:solidFill>
                <a:srgbClr val="000000"/>
              </a:solidFill>
              <a:latin typeface="Segoe UI" pitchFamily="34" charset="0"/>
              <a:ea typeface="Segoe UI" pitchFamily="34" charset="0"/>
              <a:cs typeface="Segoe UI" pitchFamily="34" charset="0"/>
            </a:endParaRPr>
          </a:p>
          <a:p>
            <a:pPr marL="342900" indent="-342900" defTabSz="457200">
              <a:spcBef>
                <a:spcPct val="20000"/>
              </a:spcBef>
              <a:buFont typeface="Arial" pitchFamily="34" charset="0"/>
              <a:buChar char="•"/>
            </a:pPr>
            <a:r>
              <a:rPr lang="en-US" sz="2200" dirty="0">
                <a:solidFill>
                  <a:srgbClr val="000000"/>
                </a:solidFill>
                <a:latin typeface="Segoe UI" pitchFamily="34" charset="0"/>
                <a:ea typeface="Segoe UI" pitchFamily="34" charset="0"/>
                <a:cs typeface="Segoe UI" pitchFamily="34" charset="0"/>
              </a:rPr>
              <a:t>Product manufacturers or distributors who use packaging</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a:effectLst/>
        </p:spPr>
      </p:pic>
      <p:sp>
        <p:nvSpPr>
          <p:cNvPr id="62467" name="Title 1"/>
          <p:cNvSpPr>
            <a:spLocks noGrp="1"/>
          </p:cNvSpPr>
          <p:nvPr>
            <p:ph type="title"/>
          </p:nvPr>
        </p:nvSpPr>
        <p:spPr>
          <a:xfrm>
            <a:off x="533400" y="533400"/>
            <a:ext cx="7391400" cy="1143000"/>
          </a:xfrm>
        </p:spPr>
        <p:txBody>
          <a:bodyPr>
            <a:normAutofit fontScale="90000"/>
          </a:bodyPr>
          <a:lstStyle/>
          <a:p>
            <a:pPr eaLnBrk="1" hangingPunct="1"/>
            <a:r>
              <a:rPr lang="en-US" dirty="0" smtClean="0">
                <a:latin typeface="Arial" pitchFamily="34" charset="0"/>
                <a:ea typeface="Geneva"/>
                <a:cs typeface="Geneva"/>
              </a:rPr>
              <a:t/>
            </a:r>
            <a:br>
              <a:rPr lang="en-US" dirty="0" smtClean="0">
                <a:latin typeface="Arial" pitchFamily="34" charset="0"/>
                <a:ea typeface="Geneva"/>
                <a:cs typeface="Geneva"/>
              </a:rPr>
            </a:br>
            <a:r>
              <a:rPr lang="en-US" sz="3100" u="sng" dirty="0" smtClean="0">
                <a:latin typeface="Segoe UI Semibold" pitchFamily="34" charset="0"/>
                <a:ea typeface="Geneva"/>
                <a:cs typeface="Geneva"/>
              </a:rPr>
              <a:t>Restriction of Hazardous Substances</a:t>
            </a:r>
            <a:r>
              <a:rPr lang="en-US" dirty="0" smtClean="0">
                <a:latin typeface="Arial" pitchFamily="34" charset="0"/>
                <a:ea typeface="Geneva"/>
                <a:cs typeface="Geneva"/>
              </a:rPr>
              <a:t/>
            </a:r>
            <a:br>
              <a:rPr lang="en-US" dirty="0" smtClean="0">
                <a:latin typeface="Arial" pitchFamily="34" charset="0"/>
                <a:ea typeface="Geneva"/>
                <a:cs typeface="Geneva"/>
              </a:rPr>
            </a:br>
            <a:r>
              <a:rPr lang="en-US" dirty="0" smtClean="0">
                <a:latin typeface="Arial" pitchFamily="34" charset="0"/>
                <a:ea typeface="Geneva"/>
                <a:cs typeface="Geneva"/>
              </a:rPr>
              <a:t> </a:t>
            </a:r>
          </a:p>
        </p:txBody>
      </p:sp>
      <p:sp>
        <p:nvSpPr>
          <p:cNvPr id="68612" name="Content Placeholder 2"/>
          <p:cNvSpPr>
            <a:spLocks noGrp="1"/>
          </p:cNvSpPr>
          <p:nvPr>
            <p:ph idx="1"/>
          </p:nvPr>
        </p:nvSpPr>
        <p:spPr>
          <a:xfrm>
            <a:off x="609600" y="1981200"/>
            <a:ext cx="7924800" cy="1600200"/>
          </a:xfrm>
        </p:spPr>
        <p:txBody>
          <a:bodyPr>
            <a:normAutofit fontScale="92500" lnSpcReduction="10000"/>
          </a:bodyPr>
          <a:lstStyle/>
          <a:p>
            <a:pPr marL="285750" indent="-285750" eaLnBrk="1" hangingPunct="1">
              <a:buFont typeface="Arial" pitchFamily="34" charset="0"/>
              <a:buChar char="•"/>
              <a:defRPr/>
            </a:pPr>
            <a:r>
              <a:rPr lang="en-US" sz="2600" dirty="0" smtClean="0">
                <a:latin typeface="Segoe UI" pitchFamily="34" charset="0"/>
                <a:ea typeface="Segoe UI" pitchFamily="34" charset="0"/>
                <a:cs typeface="Segoe UI" pitchFamily="34" charset="0"/>
              </a:rPr>
              <a:t>California, Minnesota and New Jersey have adopted </a:t>
            </a:r>
            <a:r>
              <a:rPr lang="en-US" sz="2600" dirty="0" err="1" smtClean="0">
                <a:latin typeface="Segoe UI" pitchFamily="34" charset="0"/>
                <a:ea typeface="Segoe UI" pitchFamily="34" charset="0"/>
                <a:cs typeface="Segoe UI" pitchFamily="34" charset="0"/>
              </a:rPr>
              <a:t>RoHS</a:t>
            </a:r>
            <a:r>
              <a:rPr lang="en-US" sz="2600" dirty="0" smtClean="0">
                <a:latin typeface="Segoe UI" pitchFamily="34" charset="0"/>
                <a:ea typeface="Segoe UI" pitchFamily="34" charset="0"/>
                <a:cs typeface="Segoe UI" pitchFamily="34" charset="0"/>
              </a:rPr>
              <a:t> requirements for Electronic Devices</a:t>
            </a:r>
          </a:p>
          <a:p>
            <a:pPr marL="285750" indent="-285750" eaLnBrk="1" hangingPunct="1">
              <a:buFont typeface="Arial" pitchFamily="34" charset="0"/>
              <a:buChar char="•"/>
              <a:defRPr/>
            </a:pPr>
            <a:endParaRPr lang="en-US" sz="2600" dirty="0" smtClean="0">
              <a:latin typeface="Segoe UI" pitchFamily="34" charset="0"/>
              <a:ea typeface="Segoe UI" pitchFamily="34" charset="0"/>
              <a:cs typeface="Segoe UI" pitchFamily="34" charset="0"/>
            </a:endParaRPr>
          </a:p>
          <a:p>
            <a:pPr marL="285750" indent="-285750" eaLnBrk="1" hangingPunct="1">
              <a:buFont typeface="Arial" pitchFamily="34" charset="0"/>
              <a:buChar char="•"/>
              <a:defRPr/>
            </a:pPr>
            <a:r>
              <a:rPr lang="en-US" sz="2600" dirty="0" smtClean="0">
                <a:latin typeface="Segoe UI" pitchFamily="34" charset="0"/>
                <a:ea typeface="Segoe UI" pitchFamily="34" charset="0"/>
                <a:cs typeface="Segoe UI" pitchFamily="34" charset="0"/>
              </a:rPr>
              <a:t>EN 1122 and EN 62321 method</a:t>
            </a:r>
          </a:p>
          <a:p>
            <a:pPr marL="285750" indent="-285750" eaLnBrk="1" hangingPunct="1">
              <a:buFont typeface="Arial" pitchFamily="34" charset="0"/>
              <a:buChar char="•"/>
              <a:defRPr/>
            </a:pPr>
            <a:endParaRPr lang="en-US" dirty="0">
              <a:latin typeface="Arial" pitchFamily="34" charset="0"/>
              <a:ea typeface="Geneva"/>
              <a:cs typeface="Geneva"/>
            </a:endParaRPr>
          </a:p>
          <a:p>
            <a:pPr marL="285750" indent="-285750" eaLnBrk="1" hangingPunct="1">
              <a:buFont typeface="Arial" pitchFamily="34" charset="0"/>
              <a:buChar char="•"/>
              <a:defRPr/>
            </a:pPr>
            <a:endParaRPr lang="en-US" dirty="0" smtClean="0">
              <a:latin typeface="Arial" pitchFamily="34" charset="0"/>
              <a:ea typeface="Geneva"/>
              <a:cs typeface="Geneva"/>
            </a:endParaRPr>
          </a:p>
          <a:p>
            <a:pPr eaLnBrk="1" hangingPunct="1">
              <a:defRPr/>
            </a:pPr>
            <a:endParaRPr lang="en-US" dirty="0" smtClean="0">
              <a:latin typeface="Arial" pitchFamily="34" charset="0"/>
              <a:ea typeface="Geneva"/>
              <a:cs typeface="Geneva"/>
            </a:endParaRPr>
          </a:p>
        </p:txBody>
      </p:sp>
      <p:pic>
        <p:nvPicPr>
          <p:cNvPr id="62470" name="Picture 2" descr="http://www.maclife.com/files/u307916/2011/3/50/ipod_earbuds.jpg"/>
          <p:cNvPicPr>
            <a:picLocks noChangeAspect="1" noChangeArrowheads="1"/>
          </p:cNvPicPr>
          <p:nvPr/>
        </p:nvPicPr>
        <p:blipFill>
          <a:blip r:embed="rId4" cstate="print"/>
          <a:srcRect/>
          <a:stretch>
            <a:fillRect/>
          </a:stretch>
        </p:blipFill>
        <p:spPr bwMode="auto">
          <a:xfrm>
            <a:off x="381000" y="3505200"/>
            <a:ext cx="5905500" cy="285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4294967295"/>
          </p:nvPr>
        </p:nvSpPr>
        <p:spPr>
          <a:xfrm>
            <a:off x="609600" y="1524000"/>
            <a:ext cx="4419600" cy="3048000"/>
          </a:xfrm>
          <a:prstGeom prst="rect">
            <a:avLst/>
          </a:prstGeom>
        </p:spPr>
        <p:txBody>
          <a:bodyPr>
            <a:noAutofit/>
          </a:bodyPr>
          <a:lstStyle/>
          <a:p>
            <a:pPr marL="228600" indent="-228600"/>
            <a:r>
              <a:rPr lang="en-US" sz="2000" dirty="0" smtClean="0">
                <a:latin typeface="Segoe UI" pitchFamily="34" charset="0"/>
                <a:ea typeface="Segoe UI" pitchFamily="34" charset="0"/>
                <a:cs typeface="Segoe UI" pitchFamily="34" charset="0"/>
              </a:rPr>
              <a:t>CPSC Final Rule on Drawstrings became effective in 2011, but CPSC has considered drawstrings in children’s outerwear to be a </a:t>
            </a:r>
            <a:r>
              <a:rPr lang="en-US" sz="2000" u="sng" dirty="0" smtClean="0">
                <a:latin typeface="Segoe UI" pitchFamily="34" charset="0"/>
                <a:ea typeface="Segoe UI" pitchFamily="34" charset="0"/>
                <a:cs typeface="Segoe UI" pitchFamily="34" charset="0"/>
              </a:rPr>
              <a:t>substantial product hazard</a:t>
            </a:r>
            <a:r>
              <a:rPr lang="en-US" sz="2000" dirty="0" smtClean="0">
                <a:latin typeface="Segoe UI" pitchFamily="34" charset="0"/>
                <a:ea typeface="Segoe UI" pitchFamily="34" charset="0"/>
                <a:cs typeface="Segoe UI" pitchFamily="34" charset="0"/>
              </a:rPr>
              <a:t> for years.  Several CPSC recalls per year.</a:t>
            </a:r>
          </a:p>
          <a:p>
            <a:pPr marL="228600" indent="-228600">
              <a:buNone/>
            </a:pPr>
            <a:endParaRPr lang="en-US" sz="2000" dirty="0" smtClean="0">
              <a:latin typeface="Segoe UI" pitchFamily="34" charset="0"/>
              <a:ea typeface="Segoe UI" pitchFamily="34" charset="0"/>
              <a:cs typeface="Segoe UI" pitchFamily="34" charset="0"/>
            </a:endParaRPr>
          </a:p>
          <a:p>
            <a:pPr marL="228600" indent="-228600"/>
            <a:r>
              <a:rPr lang="en-US" sz="2000" u="sng" dirty="0" smtClean="0">
                <a:latin typeface="Segoe UI" pitchFamily="34" charset="0"/>
                <a:ea typeface="Segoe UI" pitchFamily="34" charset="0"/>
                <a:cs typeface="Segoe UI" pitchFamily="34" charset="0"/>
              </a:rPr>
              <a:t>New York</a:t>
            </a:r>
            <a:r>
              <a:rPr lang="en-US" sz="2000" dirty="0" smtClean="0">
                <a:latin typeface="Segoe UI" pitchFamily="34" charset="0"/>
                <a:ea typeface="Segoe UI" pitchFamily="34" charset="0"/>
                <a:cs typeface="Segoe UI" pitchFamily="34" charset="0"/>
              </a:rPr>
              <a:t> and </a:t>
            </a:r>
            <a:r>
              <a:rPr lang="en-US" sz="2000" u="sng" dirty="0" smtClean="0">
                <a:latin typeface="Segoe UI" pitchFamily="34" charset="0"/>
                <a:ea typeface="Segoe UI" pitchFamily="34" charset="0"/>
                <a:cs typeface="Segoe UI" pitchFamily="34" charset="0"/>
              </a:rPr>
              <a:t>Wisconsin</a:t>
            </a:r>
            <a:r>
              <a:rPr lang="en-US" sz="2000" dirty="0" smtClean="0">
                <a:latin typeface="Segoe UI" pitchFamily="34" charset="0"/>
                <a:ea typeface="Segoe UI" pitchFamily="34" charset="0"/>
                <a:cs typeface="Segoe UI" pitchFamily="34" charset="0"/>
              </a:rPr>
              <a:t> have specific requirements, banning hood and neck drawstrings on all children’s clothing, but with limited exceptions for waist of upper and lower clothing drawstrings.</a:t>
            </a:r>
            <a:endParaRPr lang="en-US" sz="2000" dirty="0">
              <a:latin typeface="Segoe UI" pitchFamily="34" charset="0"/>
              <a:ea typeface="Segoe UI" pitchFamily="34" charset="0"/>
              <a:cs typeface="Segoe UI" pitchFamily="34" charset="0"/>
            </a:endParaRPr>
          </a:p>
        </p:txBody>
      </p:sp>
      <p:sp>
        <p:nvSpPr>
          <p:cNvPr id="9" name="Text Placeholder 8"/>
          <p:cNvSpPr>
            <a:spLocks noGrp="1"/>
          </p:cNvSpPr>
          <p:nvPr>
            <p:ph type="body" sz="quarter" idx="4294967295"/>
          </p:nvPr>
        </p:nvSpPr>
        <p:spPr>
          <a:xfrm>
            <a:off x="762000" y="533400"/>
            <a:ext cx="6172200" cy="457200"/>
          </a:xfrm>
          <a:prstGeom prst="rect">
            <a:avLst/>
          </a:prstGeom>
        </p:spPr>
        <p:txBody>
          <a:bodyPr>
            <a:noAutofit/>
          </a:bodyPr>
          <a:lstStyle/>
          <a:p>
            <a:pPr marL="0" indent="0">
              <a:buNone/>
            </a:pPr>
            <a:r>
              <a:rPr lang="en-US" sz="2800" u="sng" dirty="0" smtClean="0">
                <a:latin typeface="Segoe UI Semibold" panose="020B0702040204020203" pitchFamily="34" charset="0"/>
              </a:rPr>
              <a:t>Drawstrings in children’s clothing</a:t>
            </a:r>
            <a:endParaRPr lang="en-US" sz="2000" u="sng" dirty="0">
              <a:latin typeface="Segoe UI Semibold" panose="020B0702040204020203" pitchFamily="34" charset="0"/>
            </a:endParaRPr>
          </a:p>
        </p:txBody>
      </p:sp>
      <p:pic>
        <p:nvPicPr>
          <p:cNvPr id="3076" name="Picture 4" descr="http://images.amandaapparel.com/images/l/20110823/1314137086_254.jpg"/>
          <p:cNvPicPr>
            <a:picLocks noGrp="1" noChangeAspect="1" noChangeArrowheads="1"/>
          </p:cNvPicPr>
          <p:nvPr>
            <p:ph type="pic" sz="quarter" idx="4294967295"/>
          </p:nvPr>
        </p:nvPicPr>
        <p:blipFill>
          <a:blip r:embed="rId2" cstate="print">
            <a:extLst>
              <a:ext uri="{28A0092B-C50C-407E-A947-70E740481C1C}">
                <a14:useLocalDpi xmlns:a14="http://schemas.microsoft.com/office/drawing/2010/main" xmlns="" val="0"/>
              </a:ext>
            </a:extLst>
          </a:blip>
          <a:stretch>
            <a:fillRect/>
          </a:stretch>
        </p:blipFill>
        <p:spPr bwMode="auto">
          <a:xfrm>
            <a:off x="5786488" y="1981200"/>
            <a:ext cx="2699983" cy="2667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52782672"/>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a:effectLst/>
        </p:spPr>
      </p:pic>
      <p:sp>
        <p:nvSpPr>
          <p:cNvPr id="64515" name="Title 1"/>
          <p:cNvSpPr>
            <a:spLocks noGrp="1"/>
          </p:cNvSpPr>
          <p:nvPr>
            <p:ph type="title"/>
          </p:nvPr>
        </p:nvSpPr>
        <p:spPr>
          <a:xfrm>
            <a:off x="533400" y="609600"/>
            <a:ext cx="8229600" cy="914400"/>
          </a:xfrm>
        </p:spPr>
        <p:txBody>
          <a:bodyPr>
            <a:noAutofit/>
          </a:bodyPr>
          <a:lstStyle/>
          <a:p>
            <a:pPr eaLnBrk="1" hangingPunct="1"/>
            <a:r>
              <a:rPr lang="en-US" sz="3200" b="1" u="sng" dirty="0" smtClean="0">
                <a:latin typeface="Segoe UI Semibold" pitchFamily="34" charset="0"/>
                <a:ea typeface="Segoe UI" pitchFamily="34" charset="0"/>
                <a:cs typeface="Segoe UI" pitchFamily="34" charset="0"/>
              </a:rPr>
              <a:t>State Requirements </a:t>
            </a:r>
            <a:br>
              <a:rPr lang="en-US" sz="3200" b="1" u="sng" dirty="0" smtClean="0">
                <a:latin typeface="Segoe UI Semibold" pitchFamily="34" charset="0"/>
                <a:ea typeface="Segoe UI" pitchFamily="34" charset="0"/>
                <a:cs typeface="Segoe UI" pitchFamily="34" charset="0"/>
              </a:rPr>
            </a:br>
            <a:r>
              <a:rPr lang="en-US" sz="3200" b="1" u="sng" dirty="0" smtClean="0">
                <a:latin typeface="Segoe UI Semibold" pitchFamily="34" charset="0"/>
                <a:ea typeface="Segoe UI" pitchFamily="34" charset="0"/>
                <a:cs typeface="Segoe UI" pitchFamily="34" charset="0"/>
              </a:rPr>
              <a:t>Hood and Neck Drawstring and Ties</a:t>
            </a:r>
          </a:p>
        </p:txBody>
      </p:sp>
      <p:graphicFrame>
        <p:nvGraphicFramePr>
          <p:cNvPr id="2" name="Content Placeholder 1"/>
          <p:cNvGraphicFramePr>
            <a:graphicFrameLocks noGrp="1"/>
          </p:cNvGraphicFramePr>
          <p:nvPr>
            <p:ph idx="1"/>
          </p:nvPr>
        </p:nvGraphicFramePr>
        <p:xfrm>
          <a:off x="457200" y="1978025"/>
          <a:ext cx="8229600" cy="2659071"/>
        </p:xfrm>
        <a:graphic>
          <a:graphicData uri="http://schemas.openxmlformats.org/drawingml/2006/table">
            <a:tbl>
              <a:tblPr firstRow="1" bandRow="1">
                <a:tableStyleId>{073A0DAA-6AF3-43AB-8588-CEC1D06C72B9}</a:tableStyleId>
              </a:tblPr>
              <a:tblGrid>
                <a:gridCol w="2286000"/>
                <a:gridCol w="1905000"/>
                <a:gridCol w="1981200"/>
                <a:gridCol w="2057400"/>
              </a:tblGrid>
              <a:tr h="459625">
                <a:tc>
                  <a:txBody>
                    <a:bodyPr/>
                    <a:lstStyle/>
                    <a:p>
                      <a:endParaRPr lang="en-US" sz="1800" dirty="0"/>
                    </a:p>
                  </a:txBody>
                  <a:tcPr marT="45704" marB="45704"/>
                </a:tc>
                <a:tc>
                  <a:txBody>
                    <a:bodyPr/>
                    <a:lstStyle/>
                    <a:p>
                      <a:r>
                        <a:rPr lang="en-US" sz="1800" dirty="0" smtClean="0"/>
                        <a:t>New York</a:t>
                      </a:r>
                      <a:r>
                        <a:rPr lang="en-US" sz="1800" baseline="0" dirty="0" smtClean="0"/>
                        <a:t> Law</a:t>
                      </a:r>
                      <a:endParaRPr lang="en-US" sz="1800" dirty="0"/>
                    </a:p>
                  </a:txBody>
                  <a:tcPr marT="45704" marB="45704"/>
                </a:tc>
                <a:tc>
                  <a:txBody>
                    <a:bodyPr/>
                    <a:lstStyle/>
                    <a:p>
                      <a:r>
                        <a:rPr lang="en-US" sz="1800" dirty="0" smtClean="0"/>
                        <a:t>Wisconsin Law</a:t>
                      </a:r>
                      <a:endParaRPr lang="en-US" sz="1800" dirty="0"/>
                    </a:p>
                  </a:txBody>
                  <a:tcPr marT="45704" marB="45704"/>
                </a:tc>
                <a:tc>
                  <a:txBody>
                    <a:bodyPr/>
                    <a:lstStyle/>
                    <a:p>
                      <a:r>
                        <a:rPr lang="en-US" sz="1800" dirty="0" smtClean="0"/>
                        <a:t>16</a:t>
                      </a:r>
                      <a:r>
                        <a:rPr lang="en-US" sz="1800" baseline="0" dirty="0" smtClean="0"/>
                        <a:t> CFR 1120</a:t>
                      </a:r>
                      <a:endParaRPr lang="en-US" sz="1800" dirty="0"/>
                    </a:p>
                  </a:txBody>
                  <a:tcPr marT="45704" marB="45704"/>
                </a:tc>
              </a:tr>
              <a:tr h="640045">
                <a:tc>
                  <a:txBody>
                    <a:bodyPr/>
                    <a:lstStyle/>
                    <a:p>
                      <a:r>
                        <a:rPr lang="en-US" sz="1800" b="1" dirty="0" smtClean="0">
                          <a:solidFill>
                            <a:srgbClr val="000000"/>
                          </a:solidFill>
                        </a:rPr>
                        <a:t>Type of Apparel</a:t>
                      </a:r>
                      <a:endParaRPr lang="en-US" sz="1800" b="1" dirty="0">
                        <a:solidFill>
                          <a:srgbClr val="000000"/>
                        </a:solidFill>
                      </a:endParaRPr>
                    </a:p>
                  </a:txBody>
                  <a:tcPr marT="45704" marB="45704"/>
                </a:tc>
                <a:tc>
                  <a:txBody>
                    <a:bodyPr/>
                    <a:lstStyle/>
                    <a:p>
                      <a:r>
                        <a:rPr lang="en-US" sz="1800" dirty="0" smtClean="0">
                          <a:solidFill>
                            <a:srgbClr val="000000"/>
                          </a:solidFill>
                        </a:rPr>
                        <a:t>All children’s clothing</a:t>
                      </a:r>
                      <a:endParaRPr lang="en-US" sz="1800" dirty="0">
                        <a:solidFill>
                          <a:srgbClr val="000000"/>
                        </a:solidFill>
                      </a:endParaRPr>
                    </a:p>
                  </a:txBody>
                  <a:tcPr marT="45704" marB="45704"/>
                </a:tc>
                <a:tc>
                  <a:txBody>
                    <a:bodyPr/>
                    <a:lstStyle/>
                    <a:p>
                      <a:r>
                        <a:rPr lang="en-US" sz="1800" dirty="0" smtClean="0">
                          <a:solidFill>
                            <a:srgbClr val="000000"/>
                          </a:solidFill>
                        </a:rPr>
                        <a:t>All</a:t>
                      </a:r>
                      <a:r>
                        <a:rPr lang="en-US" sz="1800" baseline="0" dirty="0" smtClean="0">
                          <a:solidFill>
                            <a:srgbClr val="000000"/>
                          </a:solidFill>
                        </a:rPr>
                        <a:t> children’s clothing</a:t>
                      </a:r>
                      <a:endParaRPr lang="en-US" sz="1800" dirty="0">
                        <a:solidFill>
                          <a:srgbClr val="000000"/>
                        </a:solidFill>
                      </a:endParaRPr>
                    </a:p>
                  </a:txBody>
                  <a:tcPr marT="45704" marB="45704"/>
                </a:tc>
                <a:tc>
                  <a:txBody>
                    <a:bodyPr/>
                    <a:lstStyle/>
                    <a:p>
                      <a:r>
                        <a:rPr lang="en-US" sz="1800" dirty="0" smtClean="0">
                          <a:solidFill>
                            <a:srgbClr val="000000"/>
                          </a:solidFill>
                        </a:rPr>
                        <a:t>Upper outerwear</a:t>
                      </a:r>
                      <a:endParaRPr lang="en-US" sz="1800" dirty="0">
                        <a:solidFill>
                          <a:srgbClr val="000000"/>
                        </a:solidFill>
                      </a:endParaRPr>
                    </a:p>
                  </a:txBody>
                  <a:tcPr marT="45704" marB="45704"/>
                </a:tc>
              </a:tr>
              <a:tr h="370710">
                <a:tc>
                  <a:txBody>
                    <a:bodyPr/>
                    <a:lstStyle/>
                    <a:p>
                      <a:r>
                        <a:rPr lang="en-US" sz="1800" b="1" dirty="0" smtClean="0">
                          <a:solidFill>
                            <a:srgbClr val="000000"/>
                          </a:solidFill>
                        </a:rPr>
                        <a:t>Sizes</a:t>
                      </a:r>
                      <a:endParaRPr lang="en-US" sz="1800" b="1" dirty="0">
                        <a:solidFill>
                          <a:srgbClr val="000000"/>
                        </a:solidFill>
                      </a:endParaRPr>
                    </a:p>
                  </a:txBody>
                  <a:tcPr marT="45704" marB="45704"/>
                </a:tc>
                <a:tc>
                  <a:txBody>
                    <a:bodyPr/>
                    <a:lstStyle/>
                    <a:p>
                      <a:r>
                        <a:rPr lang="en-US" sz="1800" dirty="0" smtClean="0">
                          <a:solidFill>
                            <a:srgbClr val="000000"/>
                          </a:solidFill>
                        </a:rPr>
                        <a:t>2T-12</a:t>
                      </a:r>
                      <a:endParaRPr lang="en-US" sz="1800" dirty="0">
                        <a:solidFill>
                          <a:srgbClr val="000000"/>
                        </a:solidFill>
                      </a:endParaRPr>
                    </a:p>
                  </a:txBody>
                  <a:tcPr marT="45704" marB="45704"/>
                </a:tc>
                <a:tc>
                  <a:txBody>
                    <a:bodyPr/>
                    <a:lstStyle/>
                    <a:p>
                      <a:r>
                        <a:rPr lang="en-US" sz="1800" dirty="0" smtClean="0">
                          <a:solidFill>
                            <a:srgbClr val="000000"/>
                          </a:solidFill>
                        </a:rPr>
                        <a:t>0-16</a:t>
                      </a:r>
                      <a:endParaRPr lang="en-US" sz="1800" dirty="0">
                        <a:solidFill>
                          <a:srgbClr val="000000"/>
                        </a:solidFill>
                      </a:endParaRPr>
                    </a:p>
                  </a:txBody>
                  <a:tcPr marT="45704" marB="45704"/>
                </a:tc>
                <a:tc>
                  <a:txBody>
                    <a:bodyPr/>
                    <a:lstStyle/>
                    <a:p>
                      <a:r>
                        <a:rPr lang="en-US" sz="1800" dirty="0" smtClean="0">
                          <a:solidFill>
                            <a:srgbClr val="000000"/>
                          </a:solidFill>
                        </a:rPr>
                        <a:t>2T-12</a:t>
                      </a:r>
                      <a:endParaRPr lang="en-US" sz="1800" dirty="0">
                        <a:solidFill>
                          <a:srgbClr val="000000"/>
                        </a:solidFill>
                      </a:endParaRPr>
                    </a:p>
                  </a:txBody>
                  <a:tcPr marT="45704" marB="45704"/>
                </a:tc>
              </a:tr>
              <a:tr h="1188683">
                <a:tc>
                  <a:txBody>
                    <a:bodyPr/>
                    <a:lstStyle/>
                    <a:p>
                      <a:r>
                        <a:rPr lang="en-US" sz="1800" b="1" dirty="0" smtClean="0">
                          <a:solidFill>
                            <a:srgbClr val="000000"/>
                          </a:solidFill>
                        </a:rPr>
                        <a:t>Requirements</a:t>
                      </a:r>
                      <a:endParaRPr lang="en-US" sz="1800" b="1" dirty="0">
                        <a:solidFill>
                          <a:srgbClr val="000000"/>
                        </a:solidFill>
                      </a:endParaRPr>
                    </a:p>
                  </a:txBody>
                  <a:tcPr marT="45704" marB="45704"/>
                </a:tc>
                <a:tc>
                  <a:txBody>
                    <a:bodyPr/>
                    <a:lstStyle/>
                    <a:p>
                      <a:r>
                        <a:rPr lang="en-US" sz="1800" dirty="0" smtClean="0">
                          <a:solidFill>
                            <a:srgbClr val="000000"/>
                          </a:solidFill>
                        </a:rPr>
                        <a:t>No hood</a:t>
                      </a:r>
                      <a:r>
                        <a:rPr lang="en-US" sz="1800" baseline="0" dirty="0" smtClean="0">
                          <a:solidFill>
                            <a:srgbClr val="000000"/>
                          </a:solidFill>
                        </a:rPr>
                        <a:t> or </a:t>
                      </a:r>
                      <a:r>
                        <a:rPr lang="en-US" sz="1800" dirty="0" smtClean="0">
                          <a:solidFill>
                            <a:srgbClr val="000000"/>
                          </a:solidFill>
                        </a:rPr>
                        <a:t>neck</a:t>
                      </a:r>
                      <a:r>
                        <a:rPr lang="en-US" sz="1800" baseline="0" dirty="0" smtClean="0">
                          <a:solidFill>
                            <a:srgbClr val="000000"/>
                          </a:solidFill>
                        </a:rPr>
                        <a:t> drawstrings allowed</a:t>
                      </a:r>
                      <a:endParaRPr lang="en-US" sz="1800" dirty="0">
                        <a:solidFill>
                          <a:srgbClr val="000000"/>
                        </a:solidFill>
                      </a:endParaRPr>
                    </a:p>
                  </a:txBody>
                  <a:tcPr marT="45704" marB="4570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000000"/>
                          </a:solidFill>
                        </a:rPr>
                        <a:t>No hood</a:t>
                      </a:r>
                      <a:r>
                        <a:rPr lang="en-US" sz="1800" baseline="0" dirty="0" smtClean="0">
                          <a:solidFill>
                            <a:srgbClr val="000000"/>
                          </a:solidFill>
                        </a:rPr>
                        <a:t> or </a:t>
                      </a:r>
                      <a:r>
                        <a:rPr lang="en-US" sz="1800" dirty="0" smtClean="0">
                          <a:solidFill>
                            <a:srgbClr val="000000"/>
                          </a:solidFill>
                        </a:rPr>
                        <a:t>neck</a:t>
                      </a:r>
                      <a:r>
                        <a:rPr lang="en-US" sz="1800" baseline="0" dirty="0" smtClean="0">
                          <a:solidFill>
                            <a:srgbClr val="000000"/>
                          </a:solidFill>
                        </a:rPr>
                        <a:t> drawstrings allowed</a:t>
                      </a:r>
                      <a:endParaRPr lang="en-US" sz="1800" dirty="0" smtClean="0">
                        <a:solidFill>
                          <a:srgbClr val="000000"/>
                        </a:solidFill>
                      </a:endParaRPr>
                    </a:p>
                  </a:txBody>
                  <a:tcPr marT="45704" marB="45704"/>
                </a:tc>
                <a:tc>
                  <a:txBody>
                    <a:bodyPr/>
                    <a:lstStyle/>
                    <a:p>
                      <a:r>
                        <a:rPr lang="en-US" sz="1800" dirty="0" smtClean="0">
                          <a:solidFill>
                            <a:srgbClr val="000000"/>
                          </a:solidFill>
                        </a:rPr>
                        <a:t>Drawstrings</a:t>
                      </a:r>
                      <a:r>
                        <a:rPr lang="en-US" sz="1800" baseline="0" dirty="0" smtClean="0">
                          <a:solidFill>
                            <a:srgbClr val="000000"/>
                          </a:solidFill>
                        </a:rPr>
                        <a:t> and </a:t>
                      </a:r>
                      <a:r>
                        <a:rPr lang="en-US" sz="1800" dirty="0" smtClean="0">
                          <a:solidFill>
                            <a:srgbClr val="000000"/>
                          </a:solidFill>
                        </a:rPr>
                        <a:t>ties</a:t>
                      </a:r>
                      <a:r>
                        <a:rPr lang="en-US" sz="1800" baseline="0" dirty="0" smtClean="0">
                          <a:solidFill>
                            <a:srgbClr val="000000"/>
                          </a:solidFill>
                        </a:rPr>
                        <a:t> cannot be used in the head or neck area</a:t>
                      </a:r>
                      <a:endParaRPr lang="en-US" sz="1800" dirty="0">
                        <a:solidFill>
                          <a:srgbClr val="000000"/>
                        </a:solidFill>
                      </a:endParaRPr>
                    </a:p>
                  </a:txBody>
                  <a:tcPr marT="45704" marB="45704"/>
                </a:tc>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a:effectLst/>
        </p:spPr>
      </p:pic>
      <p:sp>
        <p:nvSpPr>
          <p:cNvPr id="65539" name="Title 1"/>
          <p:cNvSpPr>
            <a:spLocks noGrp="1"/>
          </p:cNvSpPr>
          <p:nvPr>
            <p:ph type="title"/>
          </p:nvPr>
        </p:nvSpPr>
        <p:spPr>
          <a:xfrm>
            <a:off x="457200" y="484188"/>
            <a:ext cx="8229600" cy="1039812"/>
          </a:xfrm>
        </p:spPr>
        <p:txBody>
          <a:bodyPr>
            <a:noAutofit/>
          </a:bodyPr>
          <a:lstStyle/>
          <a:p>
            <a:pPr eaLnBrk="1" hangingPunct="1"/>
            <a:r>
              <a:rPr lang="en-US" sz="2800" b="1" u="sng" dirty="0" smtClean="0">
                <a:latin typeface="Segoe UI Semibold" pitchFamily="34" charset="0"/>
                <a:ea typeface="Geneva"/>
                <a:cs typeface="Geneva"/>
              </a:rPr>
              <a:t>State Requirements </a:t>
            </a:r>
            <a:br>
              <a:rPr lang="en-US" sz="2800" b="1" u="sng" dirty="0" smtClean="0">
                <a:latin typeface="Segoe UI Semibold" pitchFamily="34" charset="0"/>
                <a:ea typeface="Geneva"/>
                <a:cs typeface="Geneva"/>
              </a:rPr>
            </a:br>
            <a:r>
              <a:rPr lang="en-US" sz="2800" b="1" u="sng" dirty="0" smtClean="0">
                <a:latin typeface="Segoe UI Semibold" pitchFamily="34" charset="0"/>
                <a:ea typeface="Geneva"/>
                <a:cs typeface="Geneva"/>
              </a:rPr>
              <a:t>Waist of Upper and Lower Clothing Drawstring</a:t>
            </a:r>
          </a:p>
        </p:txBody>
      </p:sp>
      <p:graphicFrame>
        <p:nvGraphicFramePr>
          <p:cNvPr id="2" name="Content Placeholder 1"/>
          <p:cNvGraphicFramePr>
            <a:graphicFrameLocks noGrp="1"/>
          </p:cNvGraphicFramePr>
          <p:nvPr>
            <p:ph idx="1"/>
          </p:nvPr>
        </p:nvGraphicFramePr>
        <p:xfrm>
          <a:off x="433388" y="1752600"/>
          <a:ext cx="8305800" cy="3700463"/>
        </p:xfrm>
        <a:graphic>
          <a:graphicData uri="http://schemas.openxmlformats.org/drawingml/2006/table">
            <a:tbl>
              <a:tblPr firstRow="1" bandRow="1">
                <a:tableStyleId>{073A0DAA-6AF3-43AB-8588-CEC1D06C72B9}</a:tableStyleId>
              </a:tblPr>
              <a:tblGrid>
                <a:gridCol w="1447800"/>
                <a:gridCol w="2057400"/>
                <a:gridCol w="2362200"/>
                <a:gridCol w="2438400"/>
              </a:tblGrid>
              <a:tr h="342335">
                <a:tc>
                  <a:txBody>
                    <a:bodyPr/>
                    <a:lstStyle/>
                    <a:p>
                      <a:endParaRPr lang="en-US" sz="1400" dirty="0">
                        <a:solidFill>
                          <a:srgbClr val="000000"/>
                        </a:solidFill>
                      </a:endParaRPr>
                    </a:p>
                  </a:txBody>
                  <a:tcPr marT="45689" marB="45689"/>
                </a:tc>
                <a:tc>
                  <a:txBody>
                    <a:bodyPr/>
                    <a:lstStyle/>
                    <a:p>
                      <a:pPr algn="ctr"/>
                      <a:r>
                        <a:rPr lang="en-US" sz="1400" dirty="0" smtClean="0">
                          <a:solidFill>
                            <a:schemeClr val="bg1"/>
                          </a:solidFill>
                        </a:rPr>
                        <a:t>New York</a:t>
                      </a:r>
                      <a:r>
                        <a:rPr lang="en-US" sz="1400" baseline="0" dirty="0" smtClean="0">
                          <a:solidFill>
                            <a:schemeClr val="bg1"/>
                          </a:solidFill>
                        </a:rPr>
                        <a:t> Law</a:t>
                      </a:r>
                      <a:endParaRPr lang="en-US" sz="1400" dirty="0">
                        <a:solidFill>
                          <a:schemeClr val="bg1"/>
                        </a:solidFill>
                      </a:endParaRPr>
                    </a:p>
                  </a:txBody>
                  <a:tcPr marT="45689" marB="45689"/>
                </a:tc>
                <a:tc>
                  <a:txBody>
                    <a:bodyPr/>
                    <a:lstStyle/>
                    <a:p>
                      <a:pPr algn="ctr"/>
                      <a:r>
                        <a:rPr lang="en-US" sz="1400" dirty="0" smtClean="0">
                          <a:solidFill>
                            <a:schemeClr val="bg1"/>
                          </a:solidFill>
                        </a:rPr>
                        <a:t>Wisconsin Law</a:t>
                      </a:r>
                      <a:endParaRPr lang="en-US" sz="1400" dirty="0">
                        <a:solidFill>
                          <a:schemeClr val="bg1"/>
                        </a:solidFill>
                      </a:endParaRPr>
                    </a:p>
                  </a:txBody>
                  <a:tcPr marT="45689" marB="45689"/>
                </a:tc>
                <a:tc>
                  <a:txBody>
                    <a:bodyPr/>
                    <a:lstStyle/>
                    <a:p>
                      <a:pPr algn="ctr"/>
                      <a:r>
                        <a:rPr lang="en-US" sz="1400" dirty="0" smtClean="0">
                          <a:solidFill>
                            <a:schemeClr val="bg1"/>
                          </a:solidFill>
                        </a:rPr>
                        <a:t>16</a:t>
                      </a:r>
                      <a:r>
                        <a:rPr lang="en-US" sz="1400" baseline="0" dirty="0" smtClean="0">
                          <a:solidFill>
                            <a:schemeClr val="bg1"/>
                          </a:solidFill>
                        </a:rPr>
                        <a:t> CFR 1120</a:t>
                      </a:r>
                      <a:endParaRPr lang="en-US" sz="1400" dirty="0">
                        <a:solidFill>
                          <a:schemeClr val="bg1"/>
                        </a:solidFill>
                      </a:endParaRPr>
                    </a:p>
                  </a:txBody>
                  <a:tcPr marT="45689" marB="45689"/>
                </a:tc>
              </a:tr>
              <a:tr h="641763">
                <a:tc>
                  <a:txBody>
                    <a:bodyPr/>
                    <a:lstStyle/>
                    <a:p>
                      <a:r>
                        <a:rPr lang="en-US" sz="1400" b="1" dirty="0" smtClean="0">
                          <a:solidFill>
                            <a:srgbClr val="000000"/>
                          </a:solidFill>
                        </a:rPr>
                        <a:t>Type of Apparel</a:t>
                      </a:r>
                      <a:endParaRPr lang="en-US" sz="1400" b="1" dirty="0">
                        <a:solidFill>
                          <a:srgbClr val="000000"/>
                        </a:solidFill>
                      </a:endParaRPr>
                    </a:p>
                  </a:txBody>
                  <a:tcPr marT="45689" marB="45689"/>
                </a:tc>
                <a:tc>
                  <a:txBody>
                    <a:bodyPr/>
                    <a:lstStyle/>
                    <a:p>
                      <a:r>
                        <a:rPr lang="en-US" sz="1400" dirty="0" smtClean="0">
                          <a:solidFill>
                            <a:srgbClr val="000000"/>
                          </a:solidFill>
                        </a:rPr>
                        <a:t>Children’s upper and lower clothing</a:t>
                      </a:r>
                      <a:endParaRPr lang="en-US" sz="1400" dirty="0">
                        <a:solidFill>
                          <a:srgbClr val="000000"/>
                        </a:solidFill>
                      </a:endParaRPr>
                    </a:p>
                  </a:txBody>
                  <a:tcPr marT="45689" marB="45689"/>
                </a:tc>
                <a:tc>
                  <a:txBody>
                    <a:bodyPr/>
                    <a:lstStyle/>
                    <a:p>
                      <a:r>
                        <a:rPr lang="en-US" sz="1400" baseline="0" dirty="0" smtClean="0">
                          <a:solidFill>
                            <a:srgbClr val="000000"/>
                          </a:solidFill>
                        </a:rPr>
                        <a:t>Children’s upper outerwear</a:t>
                      </a:r>
                      <a:endParaRPr lang="en-US" sz="1400" dirty="0">
                        <a:solidFill>
                          <a:srgbClr val="000000"/>
                        </a:solidFill>
                      </a:endParaRPr>
                    </a:p>
                  </a:txBody>
                  <a:tcPr marT="45689" marB="45689"/>
                </a:tc>
                <a:tc>
                  <a:txBody>
                    <a:bodyPr/>
                    <a:lstStyle/>
                    <a:p>
                      <a:r>
                        <a:rPr lang="en-US" sz="1400" dirty="0" smtClean="0">
                          <a:solidFill>
                            <a:srgbClr val="000000"/>
                          </a:solidFill>
                        </a:rPr>
                        <a:t>Children’s upper outerwear</a:t>
                      </a:r>
                      <a:endParaRPr lang="en-US" sz="1400" dirty="0">
                        <a:solidFill>
                          <a:srgbClr val="000000"/>
                        </a:solidFill>
                      </a:endParaRPr>
                    </a:p>
                  </a:txBody>
                  <a:tcPr marT="45689" marB="45689"/>
                </a:tc>
              </a:tr>
              <a:tr h="383981">
                <a:tc>
                  <a:txBody>
                    <a:bodyPr/>
                    <a:lstStyle/>
                    <a:p>
                      <a:r>
                        <a:rPr lang="en-US" sz="1400" b="1" dirty="0" smtClean="0">
                          <a:solidFill>
                            <a:srgbClr val="000000"/>
                          </a:solidFill>
                        </a:rPr>
                        <a:t>Sizes</a:t>
                      </a:r>
                      <a:endParaRPr lang="en-US" sz="1400" b="1" dirty="0">
                        <a:solidFill>
                          <a:srgbClr val="000000"/>
                        </a:solidFill>
                      </a:endParaRPr>
                    </a:p>
                  </a:txBody>
                  <a:tcPr marT="45689" marB="45689"/>
                </a:tc>
                <a:tc>
                  <a:txBody>
                    <a:bodyPr/>
                    <a:lstStyle/>
                    <a:p>
                      <a:r>
                        <a:rPr lang="en-US" sz="1400" dirty="0" smtClean="0">
                          <a:solidFill>
                            <a:srgbClr val="000000"/>
                          </a:solidFill>
                        </a:rPr>
                        <a:t>2T-16</a:t>
                      </a:r>
                      <a:endParaRPr lang="en-US" sz="1400" dirty="0">
                        <a:solidFill>
                          <a:srgbClr val="000000"/>
                        </a:solidFill>
                      </a:endParaRPr>
                    </a:p>
                  </a:txBody>
                  <a:tcPr marT="45689" marB="45689"/>
                </a:tc>
                <a:tc>
                  <a:txBody>
                    <a:bodyPr/>
                    <a:lstStyle/>
                    <a:p>
                      <a:r>
                        <a:rPr lang="en-US" sz="1400" dirty="0" smtClean="0">
                          <a:solidFill>
                            <a:srgbClr val="000000"/>
                          </a:solidFill>
                        </a:rPr>
                        <a:t>0-16</a:t>
                      </a:r>
                      <a:endParaRPr lang="en-US" sz="1400" dirty="0">
                        <a:solidFill>
                          <a:srgbClr val="000000"/>
                        </a:solidFill>
                      </a:endParaRPr>
                    </a:p>
                  </a:txBody>
                  <a:tcPr marT="45689" marB="45689"/>
                </a:tc>
                <a:tc>
                  <a:txBody>
                    <a:bodyPr/>
                    <a:lstStyle/>
                    <a:p>
                      <a:r>
                        <a:rPr lang="en-US" sz="1400" dirty="0" smtClean="0">
                          <a:solidFill>
                            <a:srgbClr val="000000"/>
                          </a:solidFill>
                        </a:rPr>
                        <a:t>2T-16</a:t>
                      </a:r>
                      <a:endParaRPr lang="en-US" sz="1400" dirty="0">
                        <a:solidFill>
                          <a:srgbClr val="000000"/>
                        </a:solidFill>
                      </a:endParaRPr>
                    </a:p>
                  </a:txBody>
                  <a:tcPr marT="45689" marB="45689"/>
                </a:tc>
              </a:tr>
              <a:tr h="2332384">
                <a:tc>
                  <a:txBody>
                    <a:bodyPr/>
                    <a:lstStyle/>
                    <a:p>
                      <a:r>
                        <a:rPr lang="en-US" sz="1400" b="1" dirty="0" smtClean="0">
                          <a:solidFill>
                            <a:srgbClr val="000000"/>
                          </a:solidFill>
                        </a:rPr>
                        <a:t>Requirements</a:t>
                      </a:r>
                      <a:endParaRPr lang="en-US" sz="1400" b="1" dirty="0">
                        <a:solidFill>
                          <a:srgbClr val="000000"/>
                        </a:solidFill>
                      </a:endParaRPr>
                    </a:p>
                  </a:txBody>
                  <a:tcPr marT="45689" marB="45689"/>
                </a:tc>
                <a:tc>
                  <a:txBody>
                    <a:bodyPr/>
                    <a:lstStyle/>
                    <a:p>
                      <a:pPr marL="285750" indent="-285750">
                        <a:buFontTx/>
                        <a:buChar char="-"/>
                      </a:pPr>
                      <a:r>
                        <a:rPr lang="en-US" sz="1400" b="0" i="0" u="none" strike="noStrike" kern="1200" baseline="0" dirty="0" smtClean="0">
                          <a:solidFill>
                            <a:srgbClr val="000000"/>
                          </a:solidFill>
                          <a:latin typeface="+mn-lt"/>
                          <a:ea typeface="+mn-ea"/>
                          <a:cs typeface="+mn-cs"/>
                        </a:rPr>
                        <a:t>No toggles, knots or other attachments </a:t>
                      </a:r>
                    </a:p>
                    <a:p>
                      <a:pPr marL="285750" indent="-285750">
                        <a:buFontTx/>
                        <a:buChar char="-"/>
                      </a:pPr>
                      <a:r>
                        <a:rPr lang="en-US" sz="1400" b="0" i="0" u="none" strike="noStrike" kern="1200" baseline="0" dirty="0" smtClean="0">
                          <a:solidFill>
                            <a:srgbClr val="000000"/>
                          </a:solidFill>
                          <a:latin typeface="+mn-lt"/>
                          <a:ea typeface="+mn-ea"/>
                          <a:cs typeface="+mn-cs"/>
                        </a:rPr>
                        <a:t>The drawstring must be attached to the garment’s midpoint</a:t>
                      </a:r>
                    </a:p>
                    <a:p>
                      <a:pPr marL="285750" indent="-285750">
                        <a:buFontTx/>
                        <a:buChar char="-"/>
                      </a:pPr>
                      <a:r>
                        <a:rPr lang="en-US" sz="1400" b="0" i="0" u="none" strike="noStrike" kern="1200" baseline="0" dirty="0" smtClean="0">
                          <a:solidFill>
                            <a:srgbClr val="000000"/>
                          </a:solidFill>
                          <a:latin typeface="+mn-lt"/>
                          <a:ea typeface="+mn-ea"/>
                          <a:cs typeface="+mn-cs"/>
                        </a:rPr>
                        <a:t>3 inch rule</a:t>
                      </a:r>
                    </a:p>
                    <a:p>
                      <a:r>
                        <a:rPr lang="en-US" sz="1400" b="0" i="0" u="none" strike="noStrike" kern="1200" baseline="0" dirty="0" smtClean="0">
                          <a:solidFill>
                            <a:srgbClr val="000000"/>
                          </a:solidFill>
                          <a:latin typeface="+mn-lt"/>
                          <a:ea typeface="+mn-ea"/>
                          <a:cs typeface="+mn-cs"/>
                        </a:rPr>
                        <a:t>	</a:t>
                      </a:r>
                    </a:p>
                  </a:txBody>
                  <a:tcPr marT="45689" marB="45689"/>
                </a:tc>
                <a:tc>
                  <a:txBody>
                    <a:bodyPr/>
                    <a:lstStyle/>
                    <a:p>
                      <a:pPr marL="285750" indent="-285750">
                        <a:buFontTx/>
                        <a:buChar char="-"/>
                      </a:pPr>
                      <a:r>
                        <a:rPr lang="en-US" sz="1400" b="0" i="0" u="none" strike="noStrike" kern="1200" baseline="0" dirty="0" smtClean="0">
                          <a:solidFill>
                            <a:srgbClr val="000000"/>
                          </a:solidFill>
                          <a:latin typeface="+mn-lt"/>
                          <a:ea typeface="+mn-ea"/>
                          <a:cs typeface="+mn-cs"/>
                        </a:rPr>
                        <a:t>No toggles, knots or other attachments </a:t>
                      </a:r>
                    </a:p>
                    <a:p>
                      <a:pPr marL="285750" indent="-285750">
                        <a:buFontTx/>
                        <a:buChar char="-"/>
                      </a:pPr>
                      <a:r>
                        <a:rPr lang="en-US" sz="1400" b="0" i="0" u="none" strike="noStrike" kern="1200" baseline="0" dirty="0" smtClean="0">
                          <a:solidFill>
                            <a:srgbClr val="000000"/>
                          </a:solidFill>
                          <a:latin typeface="+mn-lt"/>
                          <a:ea typeface="+mn-ea"/>
                          <a:cs typeface="+mn-cs"/>
                        </a:rPr>
                        <a:t>The drawstring must be sewn at the midpoint of the channel, so it cannot be pulled out of the channel</a:t>
                      </a:r>
                    </a:p>
                    <a:p>
                      <a:pPr marL="285750" indent="-285750">
                        <a:buFontTx/>
                        <a:buChar char="-"/>
                      </a:pPr>
                      <a:r>
                        <a:rPr lang="en-US" sz="1400" b="0" i="0" u="none" strike="noStrike" kern="1200" baseline="0" dirty="0" smtClean="0">
                          <a:solidFill>
                            <a:srgbClr val="000000"/>
                          </a:solidFill>
                          <a:latin typeface="+mn-lt"/>
                          <a:ea typeface="+mn-ea"/>
                          <a:cs typeface="+mn-cs"/>
                        </a:rPr>
                        <a:t>3 inch rule</a:t>
                      </a:r>
                    </a:p>
                  </a:txBody>
                  <a:tcPr marT="45689" marB="45689"/>
                </a:tc>
                <a:tc>
                  <a:txBody>
                    <a:bodyPr/>
                    <a:lstStyle/>
                    <a:p>
                      <a:pPr marL="285750" indent="-285750">
                        <a:buFontTx/>
                        <a:buChar char="-"/>
                      </a:pPr>
                      <a:r>
                        <a:rPr lang="en-US" sz="1400" b="0" i="0" u="none" strike="noStrike" kern="1200" baseline="0" dirty="0" smtClean="0">
                          <a:solidFill>
                            <a:srgbClr val="000000"/>
                          </a:solidFill>
                          <a:latin typeface="+mn-lt"/>
                          <a:ea typeface="+mn-ea"/>
                          <a:cs typeface="+mn-cs"/>
                        </a:rPr>
                        <a:t>No toggles, knots or other attachments </a:t>
                      </a:r>
                    </a:p>
                    <a:p>
                      <a:pPr marL="285750" marR="0" indent="-285750" algn="l" defTabSz="914400" rtl="0" eaLnBrk="1" fontAlgn="auto" latinLnBrk="0" hangingPunct="1">
                        <a:lnSpc>
                          <a:spcPct val="100000"/>
                        </a:lnSpc>
                        <a:spcBef>
                          <a:spcPts val="0"/>
                        </a:spcBef>
                        <a:spcAft>
                          <a:spcPts val="0"/>
                        </a:spcAft>
                        <a:buClrTx/>
                        <a:buSzTx/>
                        <a:buFontTx/>
                        <a:buChar char="-"/>
                        <a:tabLst/>
                        <a:defRPr/>
                      </a:pPr>
                      <a:r>
                        <a:rPr lang="en-US" sz="1400" b="0" i="0" u="none" strike="noStrike" kern="1200" baseline="0" dirty="0" smtClean="0">
                          <a:solidFill>
                            <a:srgbClr val="000000"/>
                          </a:solidFill>
                          <a:latin typeface="+mn-lt"/>
                          <a:ea typeface="+mn-ea"/>
                          <a:cs typeface="+mn-cs"/>
                        </a:rPr>
                        <a:t>The drawstring must be sewn at the midpoint of the channel, so it cannot be pulled out of the channel</a:t>
                      </a:r>
                    </a:p>
                    <a:p>
                      <a:pPr marL="285750" indent="-285750">
                        <a:buFontTx/>
                        <a:buChar char="-"/>
                      </a:pPr>
                      <a:r>
                        <a:rPr lang="en-US" sz="1400" b="0" i="0" u="none" strike="noStrike" kern="1200" baseline="0" dirty="0" smtClean="0">
                          <a:solidFill>
                            <a:srgbClr val="000000"/>
                          </a:solidFill>
                          <a:latin typeface="+mn-lt"/>
                          <a:ea typeface="+mn-ea"/>
                          <a:cs typeface="+mn-cs"/>
                        </a:rPr>
                        <a:t>3 inch rule</a:t>
                      </a:r>
                    </a:p>
                  </a:txBody>
                  <a:tcPr marT="45689" marB="45689"/>
                </a:tc>
              </a:tr>
            </a:tbl>
          </a:graphicData>
        </a:graphic>
      </p:graphicFrame>
      <p:sp>
        <p:nvSpPr>
          <p:cNvPr id="65567" name="TextBox 2"/>
          <p:cNvSpPr txBox="1">
            <a:spLocks noChangeArrowheads="1"/>
          </p:cNvSpPr>
          <p:nvPr/>
        </p:nvSpPr>
        <p:spPr bwMode="auto">
          <a:xfrm>
            <a:off x="304800" y="5486400"/>
            <a:ext cx="8153400" cy="381000"/>
          </a:xfrm>
          <a:prstGeom prst="rect">
            <a:avLst/>
          </a:prstGeom>
          <a:noFill/>
          <a:ln w="9525">
            <a:noFill/>
            <a:miter lim="800000"/>
            <a:headEnd/>
            <a:tailEnd/>
          </a:ln>
        </p:spPr>
        <p:txBody>
          <a:bodyPr>
            <a:spAutoFit/>
          </a:bodyPr>
          <a:lstStyle/>
          <a:p>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2" name="Picture 8" descr="https://encrypted-tbn3.gstatic.com/images?q=tbn:ANd9GcTrU9Zz6wCZrPtQAlOblJLQeAvcB_HlpnDXrmxePKdjgayquYou"/>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35223" y="1090611"/>
            <a:ext cx="1927778" cy="214312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 Placeholder 4"/>
          <p:cNvSpPr>
            <a:spLocks noGrp="1"/>
          </p:cNvSpPr>
          <p:nvPr>
            <p:ph type="body" sz="quarter" idx="13"/>
          </p:nvPr>
        </p:nvSpPr>
        <p:spPr>
          <a:xfrm>
            <a:off x="304800" y="3233737"/>
            <a:ext cx="2209800" cy="2590800"/>
          </a:xfrm>
        </p:spPr>
        <p:txBody>
          <a:bodyPr/>
          <a:lstStyle/>
          <a:p>
            <a:pPr algn="ctr">
              <a:spcBef>
                <a:spcPts val="0"/>
              </a:spcBef>
            </a:pPr>
            <a:r>
              <a:rPr lang="en-US" dirty="0" smtClean="0">
                <a:solidFill>
                  <a:srgbClr val="0070C0"/>
                </a:solidFill>
                <a:latin typeface="Segoe UI Semibold" panose="020B0702040204020203" pitchFamily="34" charset="0"/>
              </a:rPr>
              <a:t>Violations can be costly, damage a company’s brand, and establish a “prior offense” </a:t>
            </a:r>
          </a:p>
          <a:p>
            <a:pPr algn="ctr">
              <a:spcBef>
                <a:spcPts val="0"/>
              </a:spcBef>
            </a:pPr>
            <a:r>
              <a:rPr lang="en-US" dirty="0" smtClean="0">
                <a:solidFill>
                  <a:srgbClr val="0070C0"/>
                </a:solidFill>
                <a:latin typeface="Segoe UI Semibold" panose="020B0702040204020203" pitchFamily="34" charset="0"/>
              </a:rPr>
              <a:t>that will can result in higher fines and penalties in the future.</a:t>
            </a:r>
            <a:endParaRPr lang="en-US" dirty="0">
              <a:solidFill>
                <a:srgbClr val="0070C0"/>
              </a:solidFill>
              <a:latin typeface="Segoe UI Semibold" panose="020B0702040204020203" pitchFamily="34" charset="0"/>
            </a:endParaRPr>
          </a:p>
        </p:txBody>
      </p:sp>
      <p:sp>
        <p:nvSpPr>
          <p:cNvPr id="6" name="Text Placeholder 5"/>
          <p:cNvSpPr>
            <a:spLocks noGrp="1"/>
          </p:cNvSpPr>
          <p:nvPr>
            <p:ph type="body" sz="quarter" idx="14"/>
          </p:nvPr>
        </p:nvSpPr>
        <p:spPr>
          <a:xfrm>
            <a:off x="2514600" y="3235779"/>
            <a:ext cx="2286000" cy="2438400"/>
          </a:xfrm>
        </p:spPr>
        <p:txBody>
          <a:bodyPr/>
          <a:lstStyle/>
          <a:p>
            <a:pPr algn="ctr">
              <a:spcBef>
                <a:spcPts val="0"/>
              </a:spcBef>
            </a:pPr>
            <a:r>
              <a:rPr lang="en-US" dirty="0" smtClean="0">
                <a:latin typeface="Segoe UI Semibold" panose="020B0702040204020203" pitchFamily="34" charset="0"/>
              </a:rPr>
              <a:t>Product safety and compliance problems can damage relationships with clients and brand partners.</a:t>
            </a:r>
            <a:endParaRPr lang="en-US" dirty="0">
              <a:latin typeface="Segoe UI Semibold" panose="020B0702040204020203" pitchFamily="34" charset="0"/>
            </a:endParaRPr>
          </a:p>
        </p:txBody>
      </p:sp>
      <p:sp>
        <p:nvSpPr>
          <p:cNvPr id="7" name="Text Placeholder 6"/>
          <p:cNvSpPr>
            <a:spLocks noGrp="1"/>
          </p:cNvSpPr>
          <p:nvPr>
            <p:ph type="body" sz="quarter" idx="15"/>
          </p:nvPr>
        </p:nvSpPr>
        <p:spPr>
          <a:xfrm>
            <a:off x="4800600" y="3260272"/>
            <a:ext cx="2057400" cy="2667000"/>
          </a:xfrm>
        </p:spPr>
        <p:txBody>
          <a:bodyPr/>
          <a:lstStyle/>
          <a:p>
            <a:pPr algn="ctr">
              <a:spcBef>
                <a:spcPts val="0"/>
              </a:spcBef>
            </a:pPr>
            <a:r>
              <a:rPr lang="en-US" dirty="0" smtClean="0">
                <a:solidFill>
                  <a:srgbClr val="0070C0"/>
                </a:solidFill>
                <a:latin typeface="Segoe UI Semibold" panose="020B0702040204020203" pitchFamily="34" charset="0"/>
              </a:rPr>
              <a:t>Safety recalls may result;  are very expensive and will damage a company’s brand.</a:t>
            </a:r>
          </a:p>
          <a:p>
            <a:pPr algn="ctr">
              <a:spcBef>
                <a:spcPts val="0"/>
              </a:spcBef>
            </a:pPr>
            <a:r>
              <a:rPr lang="en-US" dirty="0" smtClean="0">
                <a:solidFill>
                  <a:srgbClr val="0070C0"/>
                </a:solidFill>
                <a:latin typeface="Segoe UI Semibold" panose="020B0702040204020203" pitchFamily="34" charset="0"/>
              </a:rPr>
              <a:t>Claims and suits arise often.  May result in greater gov’t scrutiny.</a:t>
            </a:r>
            <a:endParaRPr lang="en-US" dirty="0">
              <a:solidFill>
                <a:srgbClr val="0070C0"/>
              </a:solidFill>
              <a:latin typeface="Segoe UI Semibold" panose="020B0702040204020203" pitchFamily="34" charset="0"/>
            </a:endParaRPr>
          </a:p>
        </p:txBody>
      </p:sp>
      <p:sp>
        <p:nvSpPr>
          <p:cNvPr id="8" name="TextBox 7"/>
          <p:cNvSpPr txBox="1"/>
          <p:nvPr/>
        </p:nvSpPr>
        <p:spPr>
          <a:xfrm>
            <a:off x="457200" y="381000"/>
            <a:ext cx="8229600" cy="523220"/>
          </a:xfrm>
          <a:prstGeom prst="rect">
            <a:avLst/>
          </a:prstGeom>
          <a:noFill/>
        </p:spPr>
        <p:txBody>
          <a:bodyPr wrap="square" rtlCol="0">
            <a:spAutoFit/>
          </a:bodyPr>
          <a:lstStyle/>
          <a:p>
            <a:pPr algn="ctr"/>
            <a:r>
              <a:rPr lang="en-US" sz="2800" b="1" u="sng" dirty="0" smtClean="0">
                <a:latin typeface="Segoe UI Semibold" panose="020B0702040204020203" pitchFamily="34" charset="0"/>
              </a:rPr>
              <a:t>How can these regulations affect my company</a:t>
            </a:r>
            <a:r>
              <a:rPr lang="en-US" sz="2800" b="1" dirty="0" smtClean="0">
                <a:latin typeface="Segoe UI Semibold" panose="020B0702040204020203" pitchFamily="34" charset="0"/>
              </a:rPr>
              <a:t>?</a:t>
            </a:r>
            <a:endParaRPr lang="en-US" sz="2800" b="1" dirty="0">
              <a:latin typeface="Segoe UI Semibold" panose="020B0702040204020203" pitchFamily="34" charset="0"/>
            </a:endParaRPr>
          </a:p>
        </p:txBody>
      </p:sp>
      <p:pic>
        <p:nvPicPr>
          <p:cNvPr id="6146" name="Picture 2" descr="https://encrypted-tbn2.gstatic.com/images?q=tbn:ANd9GcTY6IiApp2WZXgXVShc-Ky7d6Ksv0o5upEPyCZW7RJ0utEO6XDM"/>
          <p:cNvPicPr>
            <a:picLocks noGrp="1" noChangeAspect="1" noChangeArrowheads="1"/>
          </p:cNvPicPr>
          <p:nvPr>
            <p:ph type="pic" sz="quarter" idx="11"/>
          </p:nvPr>
        </p:nvPicPr>
        <p:blipFill>
          <a:blip r:embed="rId3" cstate="print">
            <a:extLst>
              <a:ext uri="{28A0092B-C50C-407E-A947-70E740481C1C}">
                <a14:useLocalDpi xmlns:a14="http://schemas.microsoft.com/office/drawing/2010/main" xmlns="" val="0"/>
              </a:ext>
            </a:extLst>
          </a:blip>
          <a:stretch>
            <a:fillRect/>
          </a:stretch>
        </p:blipFill>
        <p:spPr bwMode="auto">
          <a:xfrm>
            <a:off x="2514600" y="1371600"/>
            <a:ext cx="2160845" cy="1371600"/>
          </a:xfrm>
          <a:prstGeom prst="rect">
            <a:avLst/>
          </a:prstGeom>
          <a:noFill/>
          <a:extLst>
            <a:ext uri="{909E8E84-426E-40DD-AFC4-6F175D3DCCD1}">
              <a14:hiddenFill xmlns:a14="http://schemas.microsoft.com/office/drawing/2010/main" xmlns="">
                <a:solidFill>
                  <a:srgbClr val="FFFFFF"/>
                </a:solidFill>
              </a14:hiddenFill>
            </a:ext>
          </a:extLst>
        </p:spPr>
      </p:pic>
      <p:pic>
        <p:nvPicPr>
          <p:cNvPr id="6148" name="Picture 4" descr="http://images.wisegeek.com/policeman-at-a-traffic-stop.jpg"/>
          <p:cNvPicPr>
            <a:picLocks noGrp="1" noChangeAspect="1" noChangeArrowheads="1"/>
          </p:cNvPicPr>
          <p:nvPr>
            <p:ph type="pic" sz="quarter" idx="10"/>
          </p:nvPr>
        </p:nvPicPr>
        <p:blipFill>
          <a:blip r:embed="rId4" cstate="print">
            <a:extLst>
              <a:ext uri="{28A0092B-C50C-407E-A947-70E740481C1C}">
                <a14:useLocalDpi xmlns:a14="http://schemas.microsoft.com/office/drawing/2010/main" xmlns="" val="0"/>
              </a:ext>
            </a:extLst>
          </a:blip>
          <a:srcRect l="18912" r="18912"/>
          <a:stretch>
            <a:fillRect/>
          </a:stretch>
        </p:blipFill>
        <p:spPr bwMode="auto">
          <a:xfrm>
            <a:off x="685800" y="1058636"/>
            <a:ext cx="1485900" cy="1981200"/>
          </a:xfrm>
          <a:prstGeom prst="rect">
            <a:avLst/>
          </a:prstGeom>
          <a:noFill/>
          <a:extLst>
            <a:ext uri="{909E8E84-426E-40DD-AFC4-6F175D3DCCD1}">
              <a14:hiddenFill xmlns:a14="http://schemas.microsoft.com/office/drawing/2010/main" xmlns="">
                <a:solidFill>
                  <a:srgbClr val="FFFFFF"/>
                </a:solidFill>
              </a14:hiddenFill>
            </a:ext>
          </a:extLst>
        </p:spPr>
      </p:pic>
      <p:pic>
        <p:nvPicPr>
          <p:cNvPr id="6150" name="Picture 6" descr="http://www.buildabear.com/images/lp/recall/Sulley_RecallSign_USCAN.jpeg"/>
          <p:cNvPicPr>
            <a:picLocks noGrp="1" noChangeAspect="1" noChangeArrowheads="1"/>
          </p:cNvPicPr>
          <p:nvPr>
            <p:ph type="pic" sz="quarter" idx="12"/>
          </p:nvPr>
        </p:nvPicPr>
        <p:blipFill>
          <a:blip r:embed="rId5" cstate="print">
            <a:extLst>
              <a:ext uri="{28A0092B-C50C-407E-A947-70E740481C1C}">
                <a14:useLocalDpi xmlns:a14="http://schemas.microsoft.com/office/drawing/2010/main" xmlns="" val="0"/>
              </a:ext>
            </a:extLst>
          </a:blip>
          <a:srcRect l="1471" r="1471"/>
          <a:stretch>
            <a:fillRect/>
          </a:stretch>
        </p:blipFill>
        <p:spPr bwMode="auto">
          <a:xfrm>
            <a:off x="5029200" y="1090612"/>
            <a:ext cx="1562100" cy="2082800"/>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Box 8"/>
          <p:cNvSpPr txBox="1"/>
          <p:nvPr/>
        </p:nvSpPr>
        <p:spPr>
          <a:xfrm>
            <a:off x="6974371" y="3254829"/>
            <a:ext cx="1864829" cy="2308324"/>
          </a:xfrm>
          <a:prstGeom prst="rect">
            <a:avLst/>
          </a:prstGeom>
          <a:noFill/>
        </p:spPr>
        <p:txBody>
          <a:bodyPr wrap="square" rtlCol="0">
            <a:spAutoFit/>
          </a:bodyPr>
          <a:lstStyle/>
          <a:p>
            <a:pPr algn="ctr"/>
            <a:r>
              <a:rPr lang="en-US" dirty="0" smtClean="0">
                <a:latin typeface="Segoe UI Semibold" panose="020B0702040204020203" pitchFamily="34" charset="0"/>
              </a:rPr>
              <a:t>A good compliance track-record builds equity with customers, the supply chain, investors and regulators</a:t>
            </a:r>
            <a:r>
              <a:rPr lang="en-US" dirty="0" smtClean="0"/>
              <a:t>.</a:t>
            </a:r>
          </a:p>
        </p:txBody>
      </p:sp>
    </p:spTree>
    <p:extLst>
      <p:ext uri="{BB962C8B-B14F-4D97-AF65-F5344CB8AC3E}">
        <p14:creationId xmlns:p14="http://schemas.microsoft.com/office/powerpoint/2010/main" xmlns="" val="226631108"/>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a:xfrm>
            <a:off x="449580" y="1447800"/>
            <a:ext cx="4038600" cy="4267200"/>
          </a:xfrm>
        </p:spPr>
        <p:txBody>
          <a:bodyPr/>
          <a:lstStyle/>
          <a:p>
            <a:pPr>
              <a:spcAft>
                <a:spcPts val="1200"/>
              </a:spcAft>
            </a:pPr>
            <a:r>
              <a:rPr lang="en-US" u="sng" dirty="0" smtClean="0">
                <a:solidFill>
                  <a:srgbClr val="0070C0"/>
                </a:solidFill>
                <a:latin typeface="Segoe UI Semibold" panose="020B0702040204020203" pitchFamily="34" charset="0"/>
              </a:rPr>
              <a:t>Adopt Best Practices</a:t>
            </a:r>
            <a:r>
              <a:rPr lang="en-US" dirty="0" smtClean="0">
                <a:solidFill>
                  <a:srgbClr val="0070C0"/>
                </a:solidFill>
                <a:latin typeface="Segoe UI Semibold" panose="020B0702040204020203" pitchFamily="34" charset="0"/>
              </a:rPr>
              <a:t>:</a:t>
            </a:r>
          </a:p>
          <a:p>
            <a:pPr marL="285750" indent="-285750">
              <a:spcAft>
                <a:spcPts val="600"/>
              </a:spcAft>
              <a:buFont typeface="Arial" panose="020B0604020202020204" pitchFamily="34" charset="0"/>
              <a:buChar char="•"/>
            </a:pPr>
            <a:r>
              <a:rPr lang="en-US" dirty="0" smtClean="0">
                <a:latin typeface="Segoe UI Semibold" panose="020B0702040204020203" pitchFamily="34" charset="0"/>
              </a:rPr>
              <a:t>Source from only trustworthy and knowledgeable vendors;</a:t>
            </a:r>
          </a:p>
          <a:p>
            <a:pPr marL="285750" indent="-285750">
              <a:spcAft>
                <a:spcPts val="600"/>
              </a:spcAft>
              <a:buFont typeface="Arial" panose="020B0604020202020204" pitchFamily="34" charset="0"/>
              <a:buChar char="•"/>
            </a:pPr>
            <a:r>
              <a:rPr lang="en-US" dirty="0" smtClean="0">
                <a:solidFill>
                  <a:srgbClr val="0070C0"/>
                </a:solidFill>
                <a:latin typeface="Segoe UI Semibold" panose="020B0702040204020203" pitchFamily="34" charset="0"/>
              </a:rPr>
              <a:t>Develop company requirements and standards for compliance;</a:t>
            </a:r>
          </a:p>
          <a:p>
            <a:pPr marL="285750" indent="-285750">
              <a:spcAft>
                <a:spcPts val="600"/>
              </a:spcAft>
              <a:buFont typeface="Arial" panose="020B0604020202020204" pitchFamily="34" charset="0"/>
              <a:buChar char="•"/>
            </a:pPr>
            <a:r>
              <a:rPr lang="en-US" dirty="0" smtClean="0">
                <a:latin typeface="Segoe UI Semibold" panose="020B0702040204020203" pitchFamily="34" charset="0"/>
              </a:rPr>
              <a:t>Educate your vendors of your requirements;</a:t>
            </a:r>
          </a:p>
          <a:p>
            <a:pPr marL="285750" indent="-285750">
              <a:spcAft>
                <a:spcPts val="600"/>
              </a:spcAft>
              <a:buFont typeface="Arial" panose="020B0604020202020204" pitchFamily="34" charset="0"/>
              <a:buChar char="•"/>
            </a:pPr>
            <a:r>
              <a:rPr lang="en-US" dirty="0" smtClean="0">
                <a:solidFill>
                  <a:srgbClr val="0070C0"/>
                </a:solidFill>
                <a:latin typeface="Segoe UI Semibold" panose="020B0702040204020203" pitchFamily="34" charset="0"/>
              </a:rPr>
              <a:t>Require written verification of compliance with state and federal regulations;</a:t>
            </a:r>
          </a:p>
          <a:p>
            <a:pPr marL="285750" indent="-285750">
              <a:spcAft>
                <a:spcPts val="600"/>
              </a:spcAft>
              <a:buFont typeface="Arial" panose="020B0604020202020204" pitchFamily="34" charset="0"/>
              <a:buChar char="•"/>
            </a:pPr>
            <a:r>
              <a:rPr lang="en-US" dirty="0" smtClean="0">
                <a:latin typeface="Segoe UI Semibold" panose="020B0702040204020203" pitchFamily="34" charset="0"/>
              </a:rPr>
              <a:t>Take other steps to make your company a “hard target”.</a:t>
            </a:r>
          </a:p>
          <a:p>
            <a:pPr marL="285750" indent="-285750">
              <a:buFont typeface="Arial" panose="020B0604020202020204" pitchFamily="34" charset="0"/>
              <a:buChar char="•"/>
            </a:pPr>
            <a:endParaRPr lang="en-US" dirty="0" smtClean="0">
              <a:latin typeface="Segoe UI Semibold" panose="020B0702040204020203" pitchFamily="34" charset="0"/>
            </a:endParaRPr>
          </a:p>
        </p:txBody>
      </p:sp>
      <p:pic>
        <p:nvPicPr>
          <p:cNvPr id="5126" name="Picture 6" descr="http://www.blueavocado.org/sites/default/files/share/wordonthestreet/Bart-I-will-adopt-best-prac.gif"/>
          <p:cNvPicPr>
            <a:picLocks noGrp="1" noChangeAspect="1" noChangeArrowheads="1"/>
          </p:cNvPicPr>
          <p:nvPr>
            <p:ph type="pic" sz="quarter" idx="13"/>
          </p:nvPr>
        </p:nvPicPr>
        <p:blipFill>
          <a:blip r:embed="rId2" cstate="print">
            <a:extLst>
              <a:ext uri="{28A0092B-C50C-407E-A947-70E740481C1C}">
                <a14:useLocalDpi xmlns:a14="http://schemas.microsoft.com/office/drawing/2010/main" xmlns="" val="0"/>
              </a:ext>
            </a:extLst>
          </a:blip>
          <a:stretch>
            <a:fillRect/>
          </a:stretch>
        </p:blipFill>
        <p:spPr bwMode="auto">
          <a:xfrm>
            <a:off x="4576410" y="1905000"/>
            <a:ext cx="3879272" cy="335280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p:cNvSpPr txBox="1"/>
          <p:nvPr/>
        </p:nvSpPr>
        <p:spPr>
          <a:xfrm>
            <a:off x="457200" y="457200"/>
            <a:ext cx="8229600" cy="523220"/>
          </a:xfrm>
          <a:prstGeom prst="rect">
            <a:avLst/>
          </a:prstGeom>
          <a:noFill/>
        </p:spPr>
        <p:txBody>
          <a:bodyPr wrap="square" rtlCol="0">
            <a:spAutoFit/>
          </a:bodyPr>
          <a:lstStyle/>
          <a:p>
            <a:r>
              <a:rPr lang="en-US" sz="2800" u="sng" dirty="0" smtClean="0">
                <a:latin typeface="Segoe UI Semibold" panose="020B0702040204020203" pitchFamily="34" charset="0"/>
              </a:rPr>
              <a:t>What can I do for my company?</a:t>
            </a:r>
            <a:endParaRPr lang="en-US" sz="2800" u="sng" dirty="0">
              <a:latin typeface="Segoe UI Semibold" panose="020B0702040204020203" pitchFamily="34" charset="0"/>
            </a:endParaRPr>
          </a:p>
        </p:txBody>
      </p:sp>
    </p:spTree>
    <p:extLst>
      <p:ext uri="{BB962C8B-B14F-4D97-AF65-F5344CB8AC3E}">
        <p14:creationId xmlns:p14="http://schemas.microsoft.com/office/powerpoint/2010/main" xmlns="" val="647718373"/>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5715000" y="2667000"/>
            <a:ext cx="2743200" cy="2667000"/>
          </a:xfrm>
        </p:spPr>
        <p:txBody>
          <a:bodyPr/>
          <a:lstStyle/>
          <a:p>
            <a:endParaRPr lang="en-US" sz="2000" dirty="0" smtClean="0">
              <a:solidFill>
                <a:srgbClr val="FFC000"/>
              </a:solidFill>
              <a:latin typeface="Comic Sans MS" panose="030F0702030302020204" pitchFamily="66" charset="0"/>
            </a:endParaRPr>
          </a:p>
          <a:p>
            <a:r>
              <a:rPr lang="en-US" sz="2800" b="1" dirty="0" smtClean="0">
                <a:solidFill>
                  <a:srgbClr val="0070C0"/>
                </a:solidFill>
              </a:rPr>
              <a:t>Questions?</a:t>
            </a:r>
          </a:p>
          <a:p>
            <a:endParaRPr lang="en-US" dirty="0"/>
          </a:p>
          <a:p>
            <a:endParaRPr lang="en-US" dirty="0" smtClean="0"/>
          </a:p>
          <a:p>
            <a:endParaRPr lang="en-US" dirty="0"/>
          </a:p>
        </p:txBody>
      </p:sp>
      <p:pic>
        <p:nvPicPr>
          <p:cNvPr id="9218" name="Picture 2" descr="http://myrivendell.files.wordpress.com/2013/02/questions-and-answers.jpeg"/>
          <p:cNvPicPr>
            <a:picLocks noGrp="1" noChangeAspect="1" noChangeArrowheads="1"/>
          </p:cNvPicPr>
          <p:nvPr>
            <p:ph type="pic" sz="quarter" idx="10"/>
          </p:nvPr>
        </p:nvPicPr>
        <p:blipFill>
          <a:blip r:embed="rId2" cstate="print">
            <a:extLst>
              <a:ext uri="{28A0092B-C50C-407E-A947-70E740481C1C}">
                <a14:useLocalDpi xmlns:a14="http://schemas.microsoft.com/office/drawing/2010/main" xmlns="" val="0"/>
              </a:ext>
            </a:extLst>
          </a:blip>
          <a:stretch>
            <a:fillRect/>
          </a:stretch>
        </p:blipFill>
        <p:spPr bwMode="auto">
          <a:xfrm>
            <a:off x="990600" y="1600200"/>
            <a:ext cx="4257974" cy="3657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65738347"/>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5"/>
          </p:nvPr>
        </p:nvSpPr>
        <p:spPr>
          <a:xfrm>
            <a:off x="1524000" y="2362200"/>
            <a:ext cx="2743200" cy="1828800"/>
          </a:xfrm>
        </p:spPr>
        <p:txBody>
          <a:bodyPr/>
          <a:lstStyle/>
          <a:p>
            <a:pPr algn="ctr"/>
            <a:r>
              <a:rPr lang="en-US" sz="2400" dirty="0" smtClean="0">
                <a:latin typeface="Segoe UI" pitchFamily="34" charset="0"/>
                <a:ea typeface="Segoe UI" pitchFamily="34" charset="0"/>
                <a:cs typeface="Segoe UI" pitchFamily="34" charset="0"/>
              </a:rPr>
              <a:t>Purpose is to </a:t>
            </a:r>
            <a:r>
              <a:rPr lang="en-US" sz="2400" dirty="0" smtClean="0">
                <a:solidFill>
                  <a:srgbClr val="0070C0"/>
                </a:solidFill>
                <a:latin typeface="Segoe UI" pitchFamily="34" charset="0"/>
                <a:ea typeface="Segoe UI" pitchFamily="34" charset="0"/>
                <a:cs typeface="Segoe UI" pitchFamily="34" charset="0"/>
              </a:rPr>
              <a:t>give consumers a chance to make an “informed decision” </a:t>
            </a:r>
            <a:r>
              <a:rPr lang="en-US" sz="2400" dirty="0" smtClean="0">
                <a:latin typeface="Segoe UI" pitchFamily="34" charset="0"/>
                <a:ea typeface="Segoe UI" pitchFamily="34" charset="0"/>
                <a:cs typeface="Segoe UI" pitchFamily="34" charset="0"/>
              </a:rPr>
              <a:t>to protect them from exposure to chemicals.</a:t>
            </a:r>
            <a:endParaRPr lang="en-US" sz="2400" dirty="0">
              <a:latin typeface="Segoe UI" pitchFamily="34" charset="0"/>
              <a:ea typeface="Segoe UI" pitchFamily="34" charset="0"/>
              <a:cs typeface="Segoe UI" pitchFamily="34" charset="0"/>
            </a:endParaRPr>
          </a:p>
        </p:txBody>
      </p:sp>
      <p:pic>
        <p:nvPicPr>
          <p:cNvPr id="4102" name="Picture 6" descr="http://www.empowernetwork.com/positively_happy/files/2013/07/decision_ahead_sign.jpg"/>
          <p:cNvPicPr>
            <a:picLocks noGrp="1" noChangeAspect="1" noChangeArrowheads="1"/>
          </p:cNvPicPr>
          <p:nvPr>
            <p:ph type="pic" sz="quarter" idx="12"/>
          </p:nvPr>
        </p:nvPicPr>
        <p:blipFill>
          <a:blip r:embed="rId2" cstate="print">
            <a:extLst>
              <a:ext uri="{28A0092B-C50C-407E-A947-70E740481C1C}">
                <a14:useLocalDpi xmlns:a14="http://schemas.microsoft.com/office/drawing/2010/main" xmlns="" val="0"/>
              </a:ext>
            </a:extLst>
          </a:blip>
          <a:srcRect t="852" b="852"/>
          <a:stretch>
            <a:fillRect/>
          </a:stretch>
        </p:blipFill>
        <p:spPr bwMode="auto">
          <a:xfrm>
            <a:off x="4953000" y="2057400"/>
            <a:ext cx="2552700" cy="34036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3124200" y="304800"/>
            <a:ext cx="2823273" cy="1384995"/>
          </a:xfrm>
          <a:prstGeom prst="rect">
            <a:avLst/>
          </a:prstGeom>
          <a:noFill/>
        </p:spPr>
        <p:txBody>
          <a:bodyPr wrap="none" rtlCol="0">
            <a:spAutoFit/>
          </a:bodyPr>
          <a:lstStyle/>
          <a:p>
            <a:pPr algn="ctr"/>
            <a:r>
              <a:rPr lang="en-US" sz="2800" b="1" u="sng" dirty="0" smtClean="0">
                <a:latin typeface="Segoe UI Semibold" panose="020B0702040204020203" pitchFamily="34" charset="0"/>
              </a:rPr>
              <a:t>Cal Prop 65</a:t>
            </a:r>
          </a:p>
          <a:p>
            <a:pPr algn="ctr"/>
            <a:r>
              <a:rPr lang="en-US" sz="2800" b="1" dirty="0" smtClean="0">
                <a:latin typeface="Segoe UI Semibold" panose="020B0702040204020203" pitchFamily="34" charset="0"/>
              </a:rPr>
              <a:t>The Basics</a:t>
            </a:r>
          </a:p>
          <a:p>
            <a:pPr algn="ctr"/>
            <a:r>
              <a:rPr lang="en-US" sz="2800" b="1" dirty="0" smtClean="0">
                <a:latin typeface="Segoe UI Semibold" panose="020B0702040204020203" pitchFamily="34" charset="0"/>
              </a:rPr>
              <a:t>No Pre-emption</a:t>
            </a:r>
            <a:endParaRPr lang="en-US" sz="2800" b="1" dirty="0">
              <a:latin typeface="Segoe UI Semibold" panose="020B0702040204020203" pitchFamily="34" charset="0"/>
            </a:endParaRPr>
          </a:p>
        </p:txBody>
      </p:sp>
    </p:spTree>
    <p:extLst>
      <p:ext uri="{BB962C8B-B14F-4D97-AF65-F5344CB8AC3E}">
        <p14:creationId xmlns:p14="http://schemas.microsoft.com/office/powerpoint/2010/main" xmlns="" val="3184954674"/>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057400"/>
            <a:ext cx="1676400" cy="793750"/>
          </a:xfrm>
        </p:spPr>
        <p:txBody>
          <a:bodyPr>
            <a:normAutofit fontScale="90000"/>
          </a:bodyPr>
          <a:lstStyle/>
          <a:p>
            <a:r>
              <a:rPr lang="en-US" sz="2800" u="sng" dirty="0" smtClean="0">
                <a:latin typeface="Segoe UI Semibold" panose="020B0702040204020203" pitchFamily="34" charset="0"/>
              </a:rPr>
              <a:t>Resources</a:t>
            </a:r>
            <a:endParaRPr lang="en-US" sz="2800" u="sng" dirty="0">
              <a:latin typeface="Segoe UI Semibold" panose="020B0702040204020203" pitchFamily="34" charset="0"/>
            </a:endParaRPr>
          </a:p>
        </p:txBody>
      </p:sp>
      <p:sp>
        <p:nvSpPr>
          <p:cNvPr id="3" name="Content Placeholder 2"/>
          <p:cNvSpPr>
            <a:spLocks noGrp="1"/>
          </p:cNvSpPr>
          <p:nvPr>
            <p:ph idx="1"/>
          </p:nvPr>
        </p:nvSpPr>
        <p:spPr>
          <a:xfrm>
            <a:off x="1981200" y="838200"/>
            <a:ext cx="6934200" cy="5181600"/>
          </a:xfrm>
        </p:spPr>
        <p:txBody>
          <a:bodyPr>
            <a:normAutofit lnSpcReduction="10000"/>
          </a:bodyPr>
          <a:lstStyle/>
          <a:p>
            <a:pPr>
              <a:spcAft>
                <a:spcPts val="1200"/>
              </a:spcAft>
              <a:buFont typeface="Wingdings" panose="05000000000000000000" pitchFamily="2" charset="2"/>
              <a:buChar char="§"/>
            </a:pPr>
            <a:r>
              <a:rPr lang="en-US" sz="1600" b="1" dirty="0" smtClean="0">
                <a:latin typeface="Segoe UI" panose="020B0502040204020203" pitchFamily="34" charset="0"/>
                <a:ea typeface="Segoe UI" panose="020B0502040204020203" pitchFamily="34" charset="0"/>
                <a:cs typeface="Segoe UI" panose="020B0502040204020203" pitchFamily="34" charset="0"/>
              </a:rPr>
              <a:t>PPAI:  </a:t>
            </a:r>
            <a:r>
              <a:rPr lang="en-US" sz="1400" dirty="0" smtClean="0">
                <a:latin typeface="Segoe UI" panose="020B0502040204020203" pitchFamily="34" charset="0"/>
                <a:ea typeface="Segoe UI" panose="020B0502040204020203" pitchFamily="34" charset="0"/>
                <a:cs typeface="Segoe UI" panose="020B0502040204020203" pitchFamily="34" charset="0"/>
                <a:hlinkClick r:id="rId2"/>
              </a:rPr>
              <a:t>www.ppai.org</a:t>
            </a:r>
            <a:endParaRPr lang="en-US" sz="1400" dirty="0" smtClean="0">
              <a:latin typeface="Segoe UI" panose="020B0502040204020203" pitchFamily="34" charset="0"/>
              <a:ea typeface="Segoe UI" panose="020B0502040204020203" pitchFamily="34" charset="0"/>
              <a:cs typeface="Segoe UI" panose="020B0502040204020203" pitchFamily="34" charset="0"/>
            </a:endParaRPr>
          </a:p>
          <a:p>
            <a:pPr>
              <a:spcAft>
                <a:spcPts val="1200"/>
              </a:spcAft>
              <a:buFont typeface="Wingdings" panose="05000000000000000000" pitchFamily="2" charset="2"/>
              <a:buChar char="§"/>
            </a:pPr>
            <a:r>
              <a:rPr lang="en-US" sz="1600" b="1" dirty="0">
                <a:latin typeface="Segoe UI" panose="020B0502040204020203" pitchFamily="34" charset="0"/>
                <a:ea typeface="Segoe UI" panose="020B0502040204020203" pitchFamily="34" charset="0"/>
                <a:cs typeface="Segoe UI" panose="020B0502040204020203" pitchFamily="34" charset="0"/>
              </a:rPr>
              <a:t>Cal Prop 65:  </a:t>
            </a:r>
            <a:r>
              <a:rPr lang="en-US" sz="1400" dirty="0">
                <a:latin typeface="Segoe UI" panose="020B0502040204020203" pitchFamily="34" charset="0"/>
                <a:ea typeface="Segoe UI" panose="020B0502040204020203" pitchFamily="34" charset="0"/>
                <a:cs typeface="Segoe UI" panose="020B0502040204020203" pitchFamily="34" charset="0"/>
                <a:hlinkClick r:id="rId3"/>
              </a:rPr>
              <a:t>http://oehha.ca.gov</a:t>
            </a:r>
            <a:r>
              <a:rPr lang="en-US" sz="1400" dirty="0" smtClean="0">
                <a:latin typeface="Segoe UI" panose="020B0502040204020203" pitchFamily="34" charset="0"/>
                <a:ea typeface="Segoe UI" panose="020B0502040204020203" pitchFamily="34" charset="0"/>
                <a:cs typeface="Segoe UI" panose="020B0502040204020203" pitchFamily="34" charset="0"/>
                <a:hlinkClick r:id="rId3"/>
              </a:rPr>
              <a:t>/</a:t>
            </a:r>
            <a:r>
              <a:rPr lang="en-US" sz="1400" dirty="0" smtClean="0">
                <a:latin typeface="Segoe UI" panose="020B0502040204020203" pitchFamily="34" charset="0"/>
                <a:ea typeface="Segoe UI" panose="020B0502040204020203" pitchFamily="34" charset="0"/>
                <a:cs typeface="Segoe UI" panose="020B0502040204020203" pitchFamily="34" charset="0"/>
              </a:rPr>
              <a:t> </a:t>
            </a:r>
            <a:endParaRPr lang="en-US" sz="1600" dirty="0" smtClean="0">
              <a:latin typeface="Segoe UI" panose="020B0502040204020203" pitchFamily="34" charset="0"/>
              <a:ea typeface="Segoe UI" panose="020B0502040204020203" pitchFamily="34" charset="0"/>
              <a:cs typeface="Segoe UI" panose="020B0502040204020203" pitchFamily="34" charset="0"/>
            </a:endParaRPr>
          </a:p>
          <a:p>
            <a:pPr>
              <a:spcAft>
                <a:spcPts val="1200"/>
              </a:spcAft>
              <a:buFont typeface="Wingdings" panose="05000000000000000000" pitchFamily="2" charset="2"/>
              <a:buChar char="§"/>
            </a:pPr>
            <a:r>
              <a:rPr lang="en-US" sz="1600" b="1" dirty="0" smtClean="0">
                <a:latin typeface="Segoe UI" panose="020B0502040204020203" pitchFamily="34" charset="0"/>
                <a:ea typeface="Segoe UI" panose="020B0502040204020203" pitchFamily="34" charset="0"/>
                <a:cs typeface="Segoe UI" panose="020B0502040204020203" pitchFamily="34" charset="0"/>
              </a:rPr>
              <a:t>CA Safer </a:t>
            </a:r>
            <a:r>
              <a:rPr lang="en-US" sz="1600" b="1" dirty="0">
                <a:latin typeface="Segoe UI" panose="020B0502040204020203" pitchFamily="34" charset="0"/>
                <a:ea typeface="Segoe UI" panose="020B0502040204020203" pitchFamily="34" charset="0"/>
                <a:cs typeface="Segoe UI" panose="020B0502040204020203" pitchFamily="34" charset="0"/>
              </a:rPr>
              <a:t>Consumer Products </a:t>
            </a:r>
            <a:r>
              <a:rPr lang="en-US" sz="1600" b="1" dirty="0" smtClean="0">
                <a:latin typeface="Segoe UI" panose="020B0502040204020203" pitchFamily="34" charset="0"/>
                <a:ea typeface="Segoe UI" panose="020B0502040204020203" pitchFamily="34" charset="0"/>
                <a:cs typeface="Segoe UI" panose="020B0502040204020203" pitchFamily="34" charset="0"/>
              </a:rPr>
              <a:t>Program:  </a:t>
            </a:r>
            <a:r>
              <a:rPr lang="en-US" sz="1400" dirty="0">
                <a:latin typeface="Segoe UI" panose="020B0502040204020203" pitchFamily="34" charset="0"/>
                <a:ea typeface="Segoe UI" panose="020B0502040204020203" pitchFamily="34" charset="0"/>
                <a:cs typeface="Segoe UI" panose="020B0502040204020203" pitchFamily="34" charset="0"/>
                <a:hlinkClick r:id="rId4"/>
              </a:rPr>
              <a:t>http://</a:t>
            </a:r>
            <a:r>
              <a:rPr lang="en-US" sz="1400" dirty="0" smtClean="0">
                <a:latin typeface="Segoe UI" panose="020B0502040204020203" pitchFamily="34" charset="0"/>
                <a:ea typeface="Segoe UI" panose="020B0502040204020203" pitchFamily="34" charset="0"/>
                <a:cs typeface="Segoe UI" panose="020B0502040204020203" pitchFamily="34" charset="0"/>
                <a:hlinkClick r:id="rId4"/>
              </a:rPr>
              <a:t>www.dtsc.ca.gov/SCP/index.cfm</a:t>
            </a:r>
            <a:r>
              <a:rPr lang="en-US" sz="1400" dirty="0" smtClean="0">
                <a:latin typeface="Segoe UI" panose="020B0502040204020203" pitchFamily="34" charset="0"/>
                <a:ea typeface="Segoe UI" panose="020B0502040204020203" pitchFamily="34" charset="0"/>
                <a:cs typeface="Segoe UI" panose="020B0502040204020203" pitchFamily="34" charset="0"/>
              </a:rPr>
              <a:t> </a:t>
            </a:r>
          </a:p>
          <a:p>
            <a:pPr>
              <a:spcAft>
                <a:spcPts val="1200"/>
              </a:spcAft>
              <a:buFont typeface="Wingdings" panose="05000000000000000000" pitchFamily="2" charset="2"/>
              <a:buChar char="§"/>
            </a:pPr>
            <a:r>
              <a:rPr lang="en-US" sz="1600" b="1" dirty="0" smtClean="0">
                <a:latin typeface="Segoe UI" panose="020B0502040204020203" pitchFamily="34" charset="0"/>
                <a:ea typeface="Segoe UI" panose="020B0502040204020203" pitchFamily="34" charset="0"/>
                <a:cs typeface="Segoe UI" panose="020B0502040204020203" pitchFamily="34" charset="0"/>
              </a:rPr>
              <a:t>WA Children’s </a:t>
            </a:r>
            <a:r>
              <a:rPr lang="en-US" sz="1600" b="1" dirty="0">
                <a:latin typeface="Segoe UI" panose="020B0502040204020203" pitchFamily="34" charset="0"/>
                <a:ea typeface="Segoe UI" panose="020B0502040204020203" pitchFamily="34" charset="0"/>
                <a:cs typeface="Segoe UI" panose="020B0502040204020203" pitchFamily="34" charset="0"/>
              </a:rPr>
              <a:t>Safe Products: </a:t>
            </a:r>
            <a:r>
              <a:rPr lang="en-US" sz="1400" dirty="0">
                <a:latin typeface="Segoe UI" panose="020B0502040204020203" pitchFamily="34" charset="0"/>
                <a:ea typeface="Segoe UI" panose="020B0502040204020203" pitchFamily="34" charset="0"/>
                <a:cs typeface="Segoe UI" panose="020B0502040204020203" pitchFamily="34" charset="0"/>
                <a:hlinkClick r:id="rId5"/>
              </a:rPr>
              <a:t>http://</a:t>
            </a:r>
            <a:r>
              <a:rPr lang="en-US" sz="1400" dirty="0" smtClean="0">
                <a:latin typeface="Segoe UI" panose="020B0502040204020203" pitchFamily="34" charset="0"/>
                <a:ea typeface="Segoe UI" panose="020B0502040204020203" pitchFamily="34" charset="0"/>
                <a:cs typeface="Segoe UI" panose="020B0502040204020203" pitchFamily="34" charset="0"/>
                <a:hlinkClick r:id="rId5"/>
              </a:rPr>
              <a:t>www.ecy.wa.gov/programs/swfa/cspa/</a:t>
            </a:r>
            <a:endParaRPr lang="en-US" sz="1400" dirty="0" smtClean="0">
              <a:latin typeface="Segoe UI" panose="020B0502040204020203" pitchFamily="34" charset="0"/>
              <a:ea typeface="Segoe UI" panose="020B0502040204020203" pitchFamily="34" charset="0"/>
              <a:cs typeface="Segoe UI" panose="020B0502040204020203" pitchFamily="34" charset="0"/>
            </a:endParaRPr>
          </a:p>
          <a:p>
            <a:pPr>
              <a:spcAft>
                <a:spcPts val="1200"/>
              </a:spcAft>
              <a:buFont typeface="Wingdings" panose="05000000000000000000" pitchFamily="2" charset="2"/>
              <a:buChar char="§"/>
            </a:pPr>
            <a:r>
              <a:rPr lang="en-US" sz="1600" b="1" dirty="0" smtClean="0">
                <a:latin typeface="Segoe UI" panose="020B0502040204020203" pitchFamily="34" charset="0"/>
                <a:ea typeface="Segoe UI" panose="020B0502040204020203" pitchFamily="34" charset="0"/>
                <a:cs typeface="Segoe UI" panose="020B0502040204020203" pitchFamily="34" charset="0"/>
              </a:rPr>
              <a:t>Illinois Lead </a:t>
            </a:r>
            <a:r>
              <a:rPr lang="en-US" sz="1600" b="1" dirty="0">
                <a:latin typeface="Segoe UI" panose="020B0502040204020203" pitchFamily="34" charset="0"/>
                <a:ea typeface="Segoe UI" panose="020B0502040204020203" pitchFamily="34" charset="0"/>
                <a:cs typeface="Segoe UI" panose="020B0502040204020203" pitchFamily="34" charset="0"/>
              </a:rPr>
              <a:t>Poisoning Prevention Act:  </a:t>
            </a:r>
            <a:r>
              <a:rPr lang="en-US" sz="1400" dirty="0">
                <a:latin typeface="Segoe UI" panose="020B0502040204020203" pitchFamily="34" charset="0"/>
                <a:ea typeface="Segoe UI" panose="020B0502040204020203" pitchFamily="34" charset="0"/>
                <a:cs typeface="Segoe UI" panose="020B0502040204020203" pitchFamily="34" charset="0"/>
                <a:hlinkClick r:id="rId6"/>
              </a:rPr>
              <a:t>http://</a:t>
            </a:r>
            <a:r>
              <a:rPr lang="en-US" sz="1400" dirty="0" smtClean="0">
                <a:latin typeface="Segoe UI" panose="020B0502040204020203" pitchFamily="34" charset="0"/>
                <a:ea typeface="Segoe UI" panose="020B0502040204020203" pitchFamily="34" charset="0"/>
                <a:cs typeface="Segoe UI" panose="020B0502040204020203" pitchFamily="34" charset="0"/>
                <a:hlinkClick r:id="rId6"/>
              </a:rPr>
              <a:t>www.ilga.gov/legislation/ilcs/ilcs3.asp?ActID=1523&amp;ChapterID=35</a:t>
            </a:r>
            <a:r>
              <a:rPr lang="en-US" sz="1400" dirty="0" smtClean="0">
                <a:latin typeface="Segoe UI" panose="020B0502040204020203" pitchFamily="34" charset="0"/>
                <a:ea typeface="Segoe UI" panose="020B0502040204020203" pitchFamily="34" charset="0"/>
                <a:cs typeface="Segoe UI" panose="020B0502040204020203" pitchFamily="34" charset="0"/>
              </a:rPr>
              <a:t>  </a:t>
            </a:r>
            <a:endParaRPr lang="en-US" sz="1600" dirty="0" smtClean="0">
              <a:latin typeface="Segoe UI" panose="020B0502040204020203" pitchFamily="34" charset="0"/>
              <a:ea typeface="Segoe UI" panose="020B0502040204020203" pitchFamily="34" charset="0"/>
              <a:cs typeface="Segoe UI" panose="020B0502040204020203" pitchFamily="34" charset="0"/>
            </a:endParaRPr>
          </a:p>
          <a:p>
            <a:pPr>
              <a:spcAft>
                <a:spcPts val="1200"/>
              </a:spcAft>
              <a:buFont typeface="Wingdings" panose="05000000000000000000" pitchFamily="2" charset="2"/>
              <a:buChar char="§"/>
            </a:pPr>
            <a:r>
              <a:rPr lang="en-US" sz="1600" b="1" dirty="0" smtClean="0">
                <a:latin typeface="Segoe UI" panose="020B0502040204020203" pitchFamily="34" charset="0"/>
                <a:ea typeface="Segoe UI" panose="020B0502040204020203" pitchFamily="34" charset="0"/>
                <a:cs typeface="Segoe UI" panose="020B0502040204020203" pitchFamily="34" charset="0"/>
              </a:rPr>
              <a:t>U.S. Consumer Product Safety Commission:  </a:t>
            </a:r>
            <a:r>
              <a:rPr lang="en-US" sz="1400" dirty="0" smtClean="0">
                <a:latin typeface="Segoe UI" panose="020B0502040204020203" pitchFamily="34" charset="0"/>
                <a:ea typeface="Segoe UI" panose="020B0502040204020203" pitchFamily="34" charset="0"/>
                <a:cs typeface="Segoe UI" panose="020B0502040204020203" pitchFamily="34" charset="0"/>
                <a:hlinkClick r:id="rId7"/>
              </a:rPr>
              <a:t>www.cpsc.gov</a:t>
            </a:r>
            <a:r>
              <a:rPr lang="en-US" sz="1400" dirty="0" smtClean="0">
                <a:latin typeface="Segoe UI" panose="020B0502040204020203" pitchFamily="34" charset="0"/>
                <a:ea typeface="Segoe UI" panose="020B0502040204020203" pitchFamily="34" charset="0"/>
                <a:cs typeface="Segoe UI" panose="020B0502040204020203" pitchFamily="34" charset="0"/>
              </a:rPr>
              <a:t>; </a:t>
            </a:r>
            <a:r>
              <a:rPr lang="en-US" sz="1400" dirty="0" smtClean="0">
                <a:latin typeface="Segoe UI" panose="020B0502040204020203" pitchFamily="34" charset="0"/>
                <a:ea typeface="Segoe UI" panose="020B0502040204020203" pitchFamily="34" charset="0"/>
                <a:cs typeface="Segoe UI" panose="020B0502040204020203" pitchFamily="34" charset="0"/>
                <a:hlinkClick r:id="rId8"/>
              </a:rPr>
              <a:t>www.saferproducts.gov</a:t>
            </a:r>
            <a:r>
              <a:rPr lang="en-US" sz="1400" dirty="0" smtClean="0">
                <a:latin typeface="Segoe UI" panose="020B0502040204020203" pitchFamily="34" charset="0"/>
                <a:ea typeface="Segoe UI" panose="020B0502040204020203" pitchFamily="34" charset="0"/>
                <a:cs typeface="Segoe UI" panose="020B0502040204020203" pitchFamily="34" charset="0"/>
              </a:rPr>
              <a:t>; </a:t>
            </a:r>
            <a:r>
              <a:rPr lang="en-US" sz="1400" dirty="0" smtClean="0">
                <a:latin typeface="Segoe UI" panose="020B0502040204020203" pitchFamily="34" charset="0"/>
                <a:ea typeface="Segoe UI" panose="020B0502040204020203" pitchFamily="34" charset="0"/>
                <a:cs typeface="Segoe UI" panose="020B0502040204020203" pitchFamily="34" charset="0"/>
                <a:hlinkClick r:id="rId9"/>
              </a:rPr>
              <a:t>www.recalls.gov</a:t>
            </a:r>
            <a:endParaRPr lang="en-US" sz="1400" dirty="0" smtClean="0">
              <a:latin typeface="Segoe UI" panose="020B0502040204020203" pitchFamily="34" charset="0"/>
              <a:ea typeface="Segoe UI" panose="020B0502040204020203" pitchFamily="34" charset="0"/>
              <a:cs typeface="Segoe UI" panose="020B0502040204020203" pitchFamily="34" charset="0"/>
            </a:endParaRPr>
          </a:p>
          <a:p>
            <a:pPr>
              <a:spcAft>
                <a:spcPts val="1200"/>
              </a:spcAft>
              <a:buFont typeface="Wingdings" panose="05000000000000000000" pitchFamily="2" charset="2"/>
              <a:buChar char="§"/>
            </a:pPr>
            <a:r>
              <a:rPr lang="en-US" sz="1600" b="1" dirty="0" smtClean="0">
                <a:latin typeface="Segoe UI" panose="020B0502040204020203" pitchFamily="34" charset="0"/>
                <a:ea typeface="Segoe UI" panose="020B0502040204020203" pitchFamily="34" charset="0"/>
                <a:cs typeface="Segoe UI" panose="020B0502040204020203" pitchFamily="34" charset="0"/>
              </a:rPr>
              <a:t>UL Consumer </a:t>
            </a:r>
            <a:r>
              <a:rPr lang="en-US" sz="1600" b="1" dirty="0">
                <a:latin typeface="Segoe UI" panose="020B0502040204020203" pitchFamily="34" charset="0"/>
                <a:ea typeface="Segoe UI" panose="020B0502040204020203" pitchFamily="34" charset="0"/>
                <a:cs typeface="Segoe UI" panose="020B0502040204020203" pitchFamily="34" charset="0"/>
              </a:rPr>
              <a:t>Products: </a:t>
            </a:r>
            <a:r>
              <a:rPr lang="en-US" sz="1400" dirty="0">
                <a:latin typeface="Segoe UI" panose="020B0502040204020203" pitchFamily="34" charset="0"/>
                <a:ea typeface="Segoe UI" panose="020B0502040204020203" pitchFamily="34" charset="0"/>
                <a:cs typeface="Segoe UI" panose="020B0502040204020203" pitchFamily="34" charset="0"/>
                <a:hlinkClick r:id="rId10"/>
              </a:rPr>
              <a:t>http://www.ul.com/global/por/pages/businesses/verificationservices/businesssegments/consumerproducts</a:t>
            </a:r>
            <a:r>
              <a:rPr lang="en-US" sz="1400" dirty="0" smtClean="0">
                <a:latin typeface="Segoe UI" panose="020B0502040204020203" pitchFamily="34" charset="0"/>
                <a:ea typeface="Segoe UI" panose="020B0502040204020203" pitchFamily="34" charset="0"/>
                <a:cs typeface="Segoe UI" panose="020B0502040204020203" pitchFamily="34" charset="0"/>
                <a:hlinkClick r:id="rId10"/>
              </a:rPr>
              <a:t>/</a:t>
            </a:r>
            <a:r>
              <a:rPr lang="en-US" sz="1400" dirty="0" smtClean="0">
                <a:latin typeface="Segoe UI" panose="020B0502040204020203" pitchFamily="34" charset="0"/>
                <a:ea typeface="Segoe UI" panose="020B0502040204020203" pitchFamily="34" charset="0"/>
                <a:cs typeface="Segoe UI" panose="020B0502040204020203" pitchFamily="34" charset="0"/>
              </a:rPr>
              <a:t> </a:t>
            </a:r>
          </a:p>
          <a:p>
            <a:pPr>
              <a:spcAft>
                <a:spcPts val="1200"/>
              </a:spcAft>
              <a:buFont typeface="Wingdings" panose="05000000000000000000" pitchFamily="2" charset="2"/>
              <a:buChar char="§"/>
            </a:pPr>
            <a:r>
              <a:rPr lang="en-US" sz="1600" b="1" dirty="0" smtClean="0">
                <a:latin typeface="Segoe UI" panose="020B0502040204020203" pitchFamily="34" charset="0"/>
                <a:ea typeface="Segoe UI" panose="020B0502040204020203" pitchFamily="34" charset="0"/>
                <a:cs typeface="Segoe UI" panose="020B0502040204020203" pitchFamily="34" charset="0"/>
              </a:rPr>
              <a:t>Questions?  </a:t>
            </a:r>
          </a:p>
          <a:p>
            <a:pPr lvl="1">
              <a:spcAft>
                <a:spcPts val="1200"/>
              </a:spcAft>
              <a:buNone/>
            </a:pPr>
            <a:r>
              <a:rPr lang="en-US" sz="1400" dirty="0" smtClean="0">
                <a:latin typeface="Segoe UI" panose="020B0502040204020203" pitchFamily="34" charset="0"/>
                <a:ea typeface="Segoe UI" panose="020B0502040204020203" pitchFamily="34" charset="0"/>
                <a:cs typeface="Segoe UI" panose="020B0502040204020203" pitchFamily="34" charset="0"/>
              </a:rPr>
              <a:t>Anne Lardner-Stone at PPAI:  </a:t>
            </a:r>
            <a:r>
              <a:rPr lang="en-US" sz="1400" dirty="0" smtClean="0">
                <a:latin typeface="Segoe UI" panose="020B0502040204020203" pitchFamily="34" charset="0"/>
                <a:ea typeface="Segoe UI" panose="020B0502040204020203" pitchFamily="34" charset="0"/>
                <a:cs typeface="Segoe UI" panose="020B0502040204020203" pitchFamily="34" charset="0"/>
                <a:hlinkClick r:id="rId11"/>
              </a:rPr>
              <a:t>AnneL@ppai.org</a:t>
            </a:r>
            <a:r>
              <a:rPr lang="en-US" sz="1400" dirty="0" smtClean="0">
                <a:latin typeface="Segoe UI" panose="020B0502040204020203" pitchFamily="34" charset="0"/>
                <a:ea typeface="Segoe UI" panose="020B0502040204020203" pitchFamily="34" charset="0"/>
                <a:cs typeface="Segoe UI" panose="020B0502040204020203" pitchFamily="34" charset="0"/>
              </a:rPr>
              <a:t> </a:t>
            </a:r>
          </a:p>
          <a:p>
            <a:pPr lvl="1">
              <a:spcAft>
                <a:spcPts val="1200"/>
              </a:spcAft>
              <a:buNone/>
            </a:pPr>
            <a:r>
              <a:rPr lang="en-US" sz="1400" dirty="0" smtClean="0">
                <a:latin typeface="Segoe UI" panose="020B0502040204020203" pitchFamily="34" charset="0"/>
                <a:ea typeface="Segoe UI" panose="020B0502040204020203" pitchFamily="34" charset="0"/>
                <a:cs typeface="Segoe UI" panose="020B0502040204020203" pitchFamily="34" charset="0"/>
              </a:rPr>
              <a:t>Tim Brown at PPAI:  </a:t>
            </a:r>
            <a:r>
              <a:rPr lang="en-US" sz="1400" dirty="0" smtClean="0">
                <a:latin typeface="Segoe UI" panose="020B0502040204020203" pitchFamily="34" charset="0"/>
                <a:ea typeface="Segoe UI" panose="020B0502040204020203" pitchFamily="34" charset="0"/>
                <a:cs typeface="Segoe UI" panose="020B0502040204020203" pitchFamily="34" charset="0"/>
                <a:hlinkClick r:id="rId12"/>
              </a:rPr>
              <a:t>TimB@ppai.org</a:t>
            </a:r>
            <a:endParaRPr lang="en-US" sz="1400" dirty="0" smtClean="0">
              <a:latin typeface="Segoe UI" panose="020B0502040204020203" pitchFamily="34" charset="0"/>
              <a:ea typeface="Segoe UI" panose="020B0502040204020203" pitchFamily="34" charset="0"/>
              <a:cs typeface="Segoe UI" panose="020B0502040204020203" pitchFamily="34" charset="0"/>
            </a:endParaRPr>
          </a:p>
          <a:p>
            <a:pPr lvl="1">
              <a:spcAft>
                <a:spcPts val="1200"/>
              </a:spcAft>
              <a:buFont typeface="Wingdings" panose="05000000000000000000" pitchFamily="2" charset="2"/>
              <a:buChar char="§"/>
            </a:pPr>
            <a:endParaRPr lang="en-US" sz="1000"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xmlns="" val="25109011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4953000" y="1981200"/>
            <a:ext cx="2971800" cy="2286000"/>
          </a:xfrm>
        </p:spPr>
        <p:txBody>
          <a:bodyPr/>
          <a:lstStyle/>
          <a:p>
            <a:pPr algn="ctr"/>
            <a:r>
              <a:rPr lang="en-US" sz="2000" dirty="0" smtClean="0">
                <a:solidFill>
                  <a:srgbClr val="0070C0"/>
                </a:solidFill>
                <a:latin typeface="Segoe UI" pitchFamily="34" charset="0"/>
                <a:ea typeface="Segoe UI" pitchFamily="34" charset="0"/>
                <a:cs typeface="Segoe UI" pitchFamily="34" charset="0"/>
              </a:rPr>
              <a:t>California’s Office of Environmental Health Hazard Assessment (OEHHA ) must annually publish a list of chemicals known to </a:t>
            </a:r>
            <a:r>
              <a:rPr lang="en-US" sz="2000" dirty="0" smtClean="0">
                <a:latin typeface="Segoe UI" pitchFamily="34" charset="0"/>
                <a:ea typeface="Segoe UI" pitchFamily="34" charset="0"/>
                <a:cs typeface="Segoe UI" pitchFamily="34" charset="0"/>
              </a:rPr>
              <a:t>cause cancer, birth defects or other reproductive harm</a:t>
            </a:r>
            <a:r>
              <a:rPr lang="en-US" sz="2000" dirty="0" smtClean="0">
                <a:solidFill>
                  <a:srgbClr val="FFC000"/>
                </a:solidFill>
                <a:latin typeface="Segoe UI" pitchFamily="34" charset="0"/>
                <a:ea typeface="Segoe UI" pitchFamily="34" charset="0"/>
                <a:cs typeface="Segoe UI" pitchFamily="34" charset="0"/>
              </a:rPr>
              <a:t>.</a:t>
            </a:r>
          </a:p>
          <a:p>
            <a:pPr algn="ctr"/>
            <a:r>
              <a:rPr lang="en-US" sz="2000" dirty="0" smtClean="0">
                <a:solidFill>
                  <a:srgbClr val="0070C0"/>
                </a:solidFill>
                <a:latin typeface="Segoe UI" pitchFamily="34" charset="0"/>
                <a:ea typeface="Segoe UI" pitchFamily="34" charset="0"/>
                <a:cs typeface="Segoe UI" pitchFamily="34" charset="0"/>
              </a:rPr>
              <a:t>List is approx. 900 chemicals now.</a:t>
            </a:r>
            <a:endParaRPr lang="en-US" sz="2000" dirty="0">
              <a:solidFill>
                <a:srgbClr val="0070C0"/>
              </a:solidFill>
              <a:latin typeface="Segoe UI" pitchFamily="34" charset="0"/>
              <a:ea typeface="Segoe UI" pitchFamily="34" charset="0"/>
              <a:cs typeface="Segoe UI" pitchFamily="34" charset="0"/>
            </a:endParaRPr>
          </a:p>
        </p:txBody>
      </p:sp>
      <p:pic>
        <p:nvPicPr>
          <p:cNvPr id="4100" name="Picture 4" descr="http://www.actio.net/tasks/sites/default/assets/Image/images_blog/Prop-65-list-CA-Mar17-2012.jpg"/>
          <p:cNvPicPr>
            <a:picLocks noGrp="1" noChangeAspect="1" noChangeArrowheads="1"/>
          </p:cNvPicPr>
          <p:nvPr>
            <p:ph type="pic" sz="quarter" idx="11"/>
          </p:nvPr>
        </p:nvPicPr>
        <p:blipFill>
          <a:blip r:embed="rId2" cstate="print">
            <a:extLst>
              <a:ext uri="{28A0092B-C50C-407E-A947-70E740481C1C}">
                <a14:useLocalDpi xmlns:a14="http://schemas.microsoft.com/office/drawing/2010/main" xmlns="" val="0"/>
              </a:ext>
            </a:extLst>
          </a:blip>
          <a:srcRect l="1450" r="1450"/>
          <a:stretch>
            <a:fillRect/>
          </a:stretch>
        </p:blipFill>
        <p:spPr bwMode="auto">
          <a:xfrm>
            <a:off x="1676400" y="2057400"/>
            <a:ext cx="2381250" cy="317499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3124200" y="304800"/>
            <a:ext cx="2823273" cy="1384995"/>
          </a:xfrm>
          <a:prstGeom prst="rect">
            <a:avLst/>
          </a:prstGeom>
          <a:noFill/>
        </p:spPr>
        <p:txBody>
          <a:bodyPr wrap="none" rtlCol="0">
            <a:spAutoFit/>
          </a:bodyPr>
          <a:lstStyle/>
          <a:p>
            <a:pPr algn="ctr"/>
            <a:r>
              <a:rPr lang="en-US" sz="2800" b="1" u="sng" dirty="0" smtClean="0">
                <a:latin typeface="Segoe UI Semibold" panose="020B0702040204020203" pitchFamily="34" charset="0"/>
              </a:rPr>
              <a:t>Cal Prop 65</a:t>
            </a:r>
          </a:p>
          <a:p>
            <a:pPr algn="ctr"/>
            <a:r>
              <a:rPr lang="en-US" sz="2800" b="1" dirty="0" smtClean="0">
                <a:latin typeface="Segoe UI Semibold" panose="020B0702040204020203" pitchFamily="34" charset="0"/>
              </a:rPr>
              <a:t>The Basics</a:t>
            </a:r>
          </a:p>
          <a:p>
            <a:pPr algn="ctr"/>
            <a:r>
              <a:rPr lang="en-US" sz="2800" b="1" dirty="0" smtClean="0">
                <a:latin typeface="Segoe UI Semibold" panose="020B0702040204020203" pitchFamily="34" charset="0"/>
              </a:rPr>
              <a:t>No Pre-emption</a:t>
            </a:r>
            <a:endParaRPr lang="en-US" sz="2800" b="1" dirty="0">
              <a:latin typeface="Segoe UI Semibold" panose="020B0702040204020203" pitchFamily="34" charset="0"/>
            </a:endParaRPr>
          </a:p>
        </p:txBody>
      </p:sp>
    </p:spTree>
    <p:extLst>
      <p:ext uri="{BB962C8B-B14F-4D97-AF65-F5344CB8AC3E}">
        <p14:creationId xmlns:p14="http://schemas.microsoft.com/office/powerpoint/2010/main" xmlns="" val="3184954674"/>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a:xfrm>
            <a:off x="4876800" y="1981200"/>
            <a:ext cx="3505200" cy="1905000"/>
          </a:xfrm>
        </p:spPr>
        <p:txBody>
          <a:bodyPr/>
          <a:lstStyle/>
          <a:p>
            <a:pPr algn="ctr"/>
            <a:r>
              <a:rPr lang="en-US" sz="2400" dirty="0" smtClean="0">
                <a:latin typeface="Segoe UI" pitchFamily="34" charset="0"/>
                <a:ea typeface="Segoe UI" pitchFamily="34" charset="0"/>
                <a:cs typeface="Segoe UI" pitchFamily="34" charset="0"/>
              </a:rPr>
              <a:t>Once a chemical is listed by OEHHA, </a:t>
            </a:r>
            <a:r>
              <a:rPr lang="en-US" sz="2400" dirty="0" smtClean="0">
                <a:solidFill>
                  <a:srgbClr val="0070C0"/>
                </a:solidFill>
                <a:latin typeface="Segoe UI" pitchFamily="34" charset="0"/>
                <a:ea typeface="Segoe UI" pitchFamily="34" charset="0"/>
                <a:cs typeface="Segoe UI" pitchFamily="34" charset="0"/>
              </a:rPr>
              <a:t>companies have 12 months to comply </a:t>
            </a:r>
            <a:r>
              <a:rPr lang="en-US" sz="2400" dirty="0" smtClean="0">
                <a:latin typeface="Segoe UI" pitchFamily="34" charset="0"/>
                <a:ea typeface="Segoe UI" pitchFamily="34" charset="0"/>
                <a:cs typeface="Segoe UI" pitchFamily="34" charset="0"/>
              </a:rPr>
              <a:t>with warning requirements under the regulation</a:t>
            </a:r>
            <a:endParaRPr lang="en-US" sz="2400" dirty="0">
              <a:latin typeface="Segoe UI" pitchFamily="34" charset="0"/>
              <a:ea typeface="Segoe UI" pitchFamily="34" charset="0"/>
              <a:cs typeface="Segoe UI" pitchFamily="34" charset="0"/>
            </a:endParaRPr>
          </a:p>
        </p:txBody>
      </p:sp>
      <p:pic>
        <p:nvPicPr>
          <p:cNvPr id="5126" name="Picture 6" descr="http://rlv.zcache.com/i_love_being_compliant_double_sided_coffee_mugs-r7e6f8705c4194c2bbd982fe8d5690ba1_x7jg9_8byvr_512.jpg"/>
          <p:cNvPicPr>
            <a:picLocks noGrp="1" noChangeAspect="1" noChangeArrowheads="1"/>
          </p:cNvPicPr>
          <p:nvPr>
            <p:ph type="pic" sz="quarter" idx="11"/>
          </p:nvPr>
        </p:nvPicPr>
        <p:blipFill>
          <a:blip r:embed="rId2" cstate="print">
            <a:extLst>
              <a:ext uri="{28A0092B-C50C-407E-A947-70E740481C1C}">
                <a14:useLocalDpi xmlns:a14="http://schemas.microsoft.com/office/drawing/2010/main" xmlns="" val="0"/>
              </a:ext>
            </a:extLst>
          </a:blip>
          <a:stretch>
            <a:fillRect/>
          </a:stretch>
        </p:blipFill>
        <p:spPr bwMode="auto">
          <a:xfrm>
            <a:off x="1371600" y="1981200"/>
            <a:ext cx="2895600" cy="2895600"/>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Box 11"/>
          <p:cNvSpPr txBox="1"/>
          <p:nvPr/>
        </p:nvSpPr>
        <p:spPr>
          <a:xfrm>
            <a:off x="3124200" y="304800"/>
            <a:ext cx="2823273" cy="1384995"/>
          </a:xfrm>
          <a:prstGeom prst="rect">
            <a:avLst/>
          </a:prstGeom>
          <a:noFill/>
        </p:spPr>
        <p:txBody>
          <a:bodyPr wrap="none" rtlCol="0">
            <a:spAutoFit/>
          </a:bodyPr>
          <a:lstStyle/>
          <a:p>
            <a:pPr algn="ctr"/>
            <a:r>
              <a:rPr lang="en-US" sz="2800" b="1" u="sng" dirty="0" smtClean="0">
                <a:latin typeface="Segoe UI Semibold" panose="020B0702040204020203" pitchFamily="34" charset="0"/>
              </a:rPr>
              <a:t>Cal Prop 65</a:t>
            </a:r>
          </a:p>
          <a:p>
            <a:pPr algn="ctr"/>
            <a:r>
              <a:rPr lang="en-US" sz="2800" b="1" dirty="0" smtClean="0">
                <a:latin typeface="Segoe UI Semibold" panose="020B0702040204020203" pitchFamily="34" charset="0"/>
              </a:rPr>
              <a:t>The Basics</a:t>
            </a:r>
          </a:p>
          <a:p>
            <a:pPr algn="ctr"/>
            <a:r>
              <a:rPr lang="en-US" sz="2800" b="1" dirty="0" smtClean="0">
                <a:latin typeface="Segoe UI Semibold" panose="020B0702040204020203" pitchFamily="34" charset="0"/>
              </a:rPr>
              <a:t>No Pre-emption</a:t>
            </a:r>
            <a:endParaRPr lang="en-US" sz="2800" b="1" dirty="0">
              <a:latin typeface="Segoe UI Semibold" panose="020B0702040204020203" pitchFamily="34" charset="0"/>
            </a:endParaRPr>
          </a:p>
        </p:txBody>
      </p:sp>
    </p:spTree>
    <p:extLst>
      <p:ext uri="{BB962C8B-B14F-4D97-AF65-F5344CB8AC3E}">
        <p14:creationId xmlns:p14="http://schemas.microsoft.com/office/powerpoint/2010/main" xmlns="" val="4213191078"/>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295400" y="1981200"/>
            <a:ext cx="2971800" cy="3200400"/>
          </a:xfrm>
        </p:spPr>
        <p:txBody>
          <a:bodyPr/>
          <a:lstStyle/>
          <a:p>
            <a:pPr algn="ctr"/>
            <a:r>
              <a:rPr lang="en-US" sz="2400" dirty="0" smtClean="0">
                <a:solidFill>
                  <a:srgbClr val="0070C0"/>
                </a:solidFill>
                <a:latin typeface="Segoe UI" pitchFamily="34" charset="0"/>
                <a:ea typeface="Segoe UI" pitchFamily="34" charset="0"/>
                <a:cs typeface="Segoe UI" pitchFamily="34" charset="0"/>
              </a:rPr>
              <a:t>Provide a “Clear and Reasonable Warning” </a:t>
            </a:r>
            <a:r>
              <a:rPr lang="en-US" sz="2400" dirty="0" smtClean="0">
                <a:latin typeface="Segoe UI" pitchFamily="34" charset="0"/>
                <a:ea typeface="Segoe UI" pitchFamily="34" charset="0"/>
                <a:cs typeface="Segoe UI" pitchFamily="34" charset="0"/>
              </a:rPr>
              <a:t>before knowingly and intentionally exposing anyone to a listed chemical</a:t>
            </a:r>
            <a:endParaRPr lang="en-US" sz="2400" dirty="0">
              <a:latin typeface="Segoe UI" pitchFamily="34" charset="0"/>
              <a:ea typeface="Segoe UI" pitchFamily="34" charset="0"/>
              <a:cs typeface="Segoe UI" pitchFamily="34" charset="0"/>
            </a:endParaRPr>
          </a:p>
        </p:txBody>
      </p:sp>
      <p:pic>
        <p:nvPicPr>
          <p:cNvPr id="5124" name="Picture 4" descr="http://personalcaretruth.com/wp-content/uploads/2013/04/Prop-65-warning-label.png"/>
          <p:cNvPicPr>
            <a:picLocks noGrp="1" noChangeAspect="1" noChangeArrowheads="1"/>
          </p:cNvPicPr>
          <p:nvPr>
            <p:ph type="pic" sz="quarter" idx="10"/>
          </p:nvPr>
        </p:nvPicPr>
        <p:blipFill>
          <a:blip r:embed="rId2" cstate="print">
            <a:extLst>
              <a:ext uri="{28A0092B-C50C-407E-A947-70E740481C1C}">
                <a14:useLocalDpi xmlns:a14="http://schemas.microsoft.com/office/drawing/2010/main" xmlns="" val="0"/>
              </a:ext>
            </a:extLst>
          </a:blip>
          <a:stretch>
            <a:fillRect/>
          </a:stretch>
        </p:blipFill>
        <p:spPr bwMode="auto">
          <a:xfrm>
            <a:off x="4953000" y="1981200"/>
            <a:ext cx="3680604" cy="3048000"/>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TextBox 13"/>
          <p:cNvSpPr txBox="1"/>
          <p:nvPr/>
        </p:nvSpPr>
        <p:spPr>
          <a:xfrm>
            <a:off x="3124200" y="304800"/>
            <a:ext cx="2823273" cy="1384995"/>
          </a:xfrm>
          <a:prstGeom prst="rect">
            <a:avLst/>
          </a:prstGeom>
          <a:noFill/>
        </p:spPr>
        <p:txBody>
          <a:bodyPr wrap="none" rtlCol="0">
            <a:spAutoFit/>
          </a:bodyPr>
          <a:lstStyle/>
          <a:p>
            <a:pPr algn="ctr"/>
            <a:r>
              <a:rPr lang="en-US" sz="2800" b="1" u="sng" dirty="0" smtClean="0">
                <a:latin typeface="Segoe UI Semibold" panose="020B0702040204020203" pitchFamily="34" charset="0"/>
              </a:rPr>
              <a:t>Cal Prop 65</a:t>
            </a:r>
          </a:p>
          <a:p>
            <a:pPr algn="ctr"/>
            <a:r>
              <a:rPr lang="en-US" sz="2800" b="1" dirty="0" smtClean="0">
                <a:latin typeface="Segoe UI Semibold" panose="020B0702040204020203" pitchFamily="34" charset="0"/>
              </a:rPr>
              <a:t>The Basics</a:t>
            </a:r>
          </a:p>
          <a:p>
            <a:pPr algn="ctr"/>
            <a:r>
              <a:rPr lang="en-US" sz="2800" b="1" dirty="0" smtClean="0">
                <a:latin typeface="Segoe UI Semibold" panose="020B0702040204020203" pitchFamily="34" charset="0"/>
              </a:rPr>
              <a:t>No Pre-emption</a:t>
            </a:r>
            <a:endParaRPr lang="en-US" sz="2800" b="1" dirty="0">
              <a:latin typeface="Segoe UI Semibold" panose="020B0702040204020203" pitchFamily="34" charset="0"/>
            </a:endParaRPr>
          </a:p>
        </p:txBody>
      </p:sp>
    </p:spTree>
    <p:extLst>
      <p:ext uri="{BB962C8B-B14F-4D97-AF65-F5344CB8AC3E}">
        <p14:creationId xmlns:p14="http://schemas.microsoft.com/office/powerpoint/2010/main" xmlns="" val="4213191078"/>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381000" y="3733800"/>
            <a:ext cx="2590800" cy="2133600"/>
          </a:xfrm>
        </p:spPr>
        <p:txBody>
          <a:bodyPr/>
          <a:lstStyle/>
          <a:p>
            <a:pPr algn="ctr"/>
            <a:r>
              <a:rPr lang="en-US" sz="2000" b="1" u="sng" dirty="0" smtClean="0">
                <a:solidFill>
                  <a:srgbClr val="0070C0"/>
                </a:solidFill>
              </a:rPr>
              <a:t>Methods of Exposure</a:t>
            </a:r>
            <a:r>
              <a:rPr lang="en-US" b="1" dirty="0" smtClean="0">
                <a:solidFill>
                  <a:srgbClr val="0070C0"/>
                </a:solidFill>
              </a:rPr>
              <a:t>:</a:t>
            </a:r>
          </a:p>
          <a:p>
            <a:pPr marL="285750" indent="-285750">
              <a:buFont typeface="Arial" panose="020B0604020202020204" pitchFamily="34" charset="0"/>
              <a:buChar char="•"/>
            </a:pPr>
            <a:r>
              <a:rPr lang="en-US" dirty="0" smtClean="0">
                <a:latin typeface="Segoe UI" panose="020B0502040204020203" pitchFamily="34" charset="0"/>
                <a:ea typeface="Segoe UI" panose="020B0502040204020203" pitchFamily="34" charset="0"/>
                <a:cs typeface="Segoe UI" panose="020B0502040204020203" pitchFamily="34" charset="0"/>
              </a:rPr>
              <a:t>Oral</a:t>
            </a:r>
          </a:p>
          <a:p>
            <a:pPr marL="285750" indent="-285750">
              <a:buFont typeface="Arial" panose="020B0604020202020204" pitchFamily="34" charset="0"/>
              <a:buChar char="•"/>
            </a:pPr>
            <a:r>
              <a:rPr lang="en-US" dirty="0" smtClean="0">
                <a:latin typeface="Segoe UI" panose="020B0502040204020203" pitchFamily="34" charset="0"/>
                <a:ea typeface="Segoe UI" panose="020B0502040204020203" pitchFamily="34" charset="0"/>
                <a:cs typeface="Segoe UI" panose="020B0502040204020203" pitchFamily="34" charset="0"/>
              </a:rPr>
              <a:t>Inhalation</a:t>
            </a:r>
          </a:p>
          <a:p>
            <a:pPr marL="285750" indent="-285750">
              <a:buFont typeface="Arial" panose="020B0604020202020204" pitchFamily="34" charset="0"/>
              <a:buChar char="•"/>
            </a:pPr>
            <a:r>
              <a:rPr lang="en-US" dirty="0" smtClean="0">
                <a:latin typeface="Segoe UI" panose="020B0502040204020203" pitchFamily="34" charset="0"/>
                <a:ea typeface="Segoe UI" panose="020B0502040204020203" pitchFamily="34" charset="0"/>
                <a:cs typeface="Segoe UI" panose="020B0502040204020203" pitchFamily="34" charset="0"/>
              </a:rPr>
              <a:t>Transdermal</a:t>
            </a:r>
          </a:p>
          <a:p>
            <a:pPr marL="285750" indent="-285750">
              <a:buFont typeface="Arial" panose="020B0604020202020204" pitchFamily="34" charset="0"/>
              <a:buChar char="•"/>
            </a:pPr>
            <a:r>
              <a:rPr lang="en-US" dirty="0" smtClean="0">
                <a:latin typeface="Segoe UI" panose="020B0502040204020203" pitchFamily="34" charset="0"/>
                <a:ea typeface="Segoe UI" panose="020B0502040204020203" pitchFamily="34" charset="0"/>
                <a:cs typeface="Segoe UI" panose="020B0502040204020203" pitchFamily="34" charset="0"/>
              </a:rPr>
              <a:t>Hand-to-mouth</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6" name="Text Placeholder 5"/>
          <p:cNvSpPr>
            <a:spLocks noGrp="1"/>
          </p:cNvSpPr>
          <p:nvPr>
            <p:ph type="body" sz="quarter" idx="14"/>
          </p:nvPr>
        </p:nvSpPr>
        <p:spPr>
          <a:xfrm>
            <a:off x="3124200" y="3657600"/>
            <a:ext cx="2971800" cy="2438400"/>
          </a:xfrm>
        </p:spPr>
        <p:txBody>
          <a:bodyPr/>
          <a:lstStyle/>
          <a:p>
            <a:pPr algn="ctr"/>
            <a:r>
              <a:rPr lang="en-US" sz="2000" b="1" u="sng" dirty="0" smtClean="0">
                <a:solidFill>
                  <a:srgbClr val="0070C0"/>
                </a:solidFill>
              </a:rPr>
              <a:t>Measuring Exposure</a:t>
            </a:r>
            <a:r>
              <a:rPr lang="en-US" sz="2000" b="1" dirty="0" smtClean="0">
                <a:solidFill>
                  <a:srgbClr val="0070C0"/>
                </a:solidFill>
              </a:rPr>
              <a:t>:</a:t>
            </a:r>
          </a:p>
          <a:p>
            <a:pPr algn="ctr"/>
            <a:r>
              <a:rPr lang="en-US" dirty="0" smtClean="0">
                <a:latin typeface="Segoe UI" panose="020B0502040204020203" pitchFamily="34" charset="0"/>
                <a:ea typeface="Segoe UI" panose="020B0502040204020203" pitchFamily="34" charset="0"/>
                <a:cs typeface="Segoe UI" panose="020B0502040204020203" pitchFamily="34" charset="0"/>
              </a:rPr>
              <a:t>In most cases, exposure is measured in micrograms per day, based on average use of the product.  Very difficult and expensive to defend a claim, since burden is on maker.</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7" name="Text Placeholder 6"/>
          <p:cNvSpPr>
            <a:spLocks noGrp="1"/>
          </p:cNvSpPr>
          <p:nvPr>
            <p:ph type="body" sz="quarter" idx="15"/>
          </p:nvPr>
        </p:nvSpPr>
        <p:spPr>
          <a:xfrm>
            <a:off x="6248400" y="3733800"/>
            <a:ext cx="2514600" cy="1905000"/>
          </a:xfrm>
        </p:spPr>
        <p:txBody>
          <a:bodyPr/>
          <a:lstStyle/>
          <a:p>
            <a:pPr algn="ctr"/>
            <a:r>
              <a:rPr lang="en-US" sz="2000" b="1" u="sng" dirty="0" smtClean="0">
                <a:solidFill>
                  <a:srgbClr val="0070C0"/>
                </a:solidFill>
              </a:rPr>
              <a:t>Recent Lead and Phthalate Cases</a:t>
            </a:r>
            <a:r>
              <a:rPr lang="en-US" sz="2000" b="1" dirty="0" smtClean="0">
                <a:solidFill>
                  <a:srgbClr val="0070C0"/>
                </a:solidFill>
              </a:rPr>
              <a:t>:  </a:t>
            </a:r>
          </a:p>
          <a:p>
            <a:pPr algn="ctr"/>
            <a:r>
              <a:rPr lang="en-US" dirty="0" smtClean="0">
                <a:latin typeface="Segoe UI" panose="020B0502040204020203" pitchFamily="34" charset="0"/>
                <a:ea typeface="Segoe UI" panose="020B0502040204020203" pitchFamily="34" charset="0"/>
                <a:cs typeface="Segoe UI" panose="020B0502040204020203" pitchFamily="34" charset="0"/>
              </a:rPr>
              <a:t>Newer cases involving lead and phthalates have mirrored CPSIA content limits</a:t>
            </a:r>
          </a:p>
          <a:p>
            <a:endParaRPr lang="en-US" sz="2000" b="1" u="sng" dirty="0">
              <a:solidFill>
                <a:srgbClr val="0070C0"/>
              </a:solidFill>
            </a:endParaRPr>
          </a:p>
        </p:txBody>
      </p:sp>
      <p:sp>
        <p:nvSpPr>
          <p:cNvPr id="8" name="TextBox 7"/>
          <p:cNvSpPr txBox="1"/>
          <p:nvPr/>
        </p:nvSpPr>
        <p:spPr>
          <a:xfrm>
            <a:off x="1524000" y="533400"/>
            <a:ext cx="6400800" cy="523220"/>
          </a:xfrm>
          <a:prstGeom prst="rect">
            <a:avLst/>
          </a:prstGeom>
          <a:noFill/>
        </p:spPr>
        <p:txBody>
          <a:bodyPr wrap="square" rtlCol="0">
            <a:spAutoFit/>
          </a:bodyPr>
          <a:lstStyle/>
          <a:p>
            <a:pPr algn="ctr"/>
            <a:r>
              <a:rPr lang="en-US" sz="2800" b="1" u="sng" dirty="0" smtClean="0">
                <a:latin typeface="Segoe UI" pitchFamily="34" charset="0"/>
                <a:ea typeface="Segoe UI" pitchFamily="34" charset="0"/>
                <a:cs typeface="Segoe UI" pitchFamily="34" charset="0"/>
              </a:rPr>
              <a:t>Prop 65 is an “exposure” regulation</a:t>
            </a:r>
            <a:endParaRPr lang="en-US" sz="2800" b="1" u="sng" dirty="0">
              <a:latin typeface="Segoe UI" pitchFamily="34" charset="0"/>
              <a:ea typeface="Segoe UI" pitchFamily="34" charset="0"/>
              <a:cs typeface="Segoe UI" pitchFamily="34" charset="0"/>
            </a:endParaRPr>
          </a:p>
        </p:txBody>
      </p:sp>
      <p:pic>
        <p:nvPicPr>
          <p:cNvPr id="4098" name="Picture 2" descr="http://2.bp.blogspot.com/-an-9tHvcfog/TY7dMGrzI8I/AAAAAAAAB9g/lv01vCvVAj0/s1600/multiple-chemical-1.jpg"/>
          <p:cNvPicPr>
            <a:picLocks noGrp="1" noChangeAspect="1" noChangeArrowheads="1"/>
          </p:cNvPicPr>
          <p:nvPr>
            <p:ph type="pic" sz="quarter" idx="10"/>
          </p:nvPr>
        </p:nvPicPr>
        <p:blipFill>
          <a:blip r:embed="rId2" cstate="print">
            <a:extLst>
              <a:ext uri="{28A0092B-C50C-407E-A947-70E740481C1C}">
                <a14:useLocalDpi xmlns:a14="http://schemas.microsoft.com/office/drawing/2010/main" xmlns="" val="0"/>
              </a:ext>
            </a:extLst>
          </a:blip>
          <a:stretch>
            <a:fillRect/>
          </a:stretch>
        </p:blipFill>
        <p:spPr bwMode="auto">
          <a:xfrm>
            <a:off x="701589" y="1143001"/>
            <a:ext cx="1947334" cy="2362200"/>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descr="http://i39.photobucket.com/albums/e185/bbablove/lab_chemicals.jpg"/>
          <p:cNvPicPr>
            <a:picLocks noGrp="1" noChangeAspect="1" noChangeArrowheads="1"/>
          </p:cNvPicPr>
          <p:nvPr>
            <p:ph type="pic" sz="quarter" idx="11"/>
          </p:nvPr>
        </p:nvPicPr>
        <p:blipFill>
          <a:blip r:embed="rId3" cstate="print">
            <a:extLst>
              <a:ext uri="{28A0092B-C50C-407E-A947-70E740481C1C}">
                <a14:useLocalDpi xmlns:a14="http://schemas.microsoft.com/office/drawing/2010/main" xmlns="" val="0"/>
              </a:ext>
            </a:extLst>
          </a:blip>
          <a:srcRect l="16667" r="16667"/>
          <a:stretch>
            <a:fillRect/>
          </a:stretch>
        </p:blipFill>
        <p:spPr bwMode="auto">
          <a:xfrm>
            <a:off x="3467100" y="1219200"/>
            <a:ext cx="2209800" cy="2209800"/>
          </a:xfrm>
          <a:prstGeom prst="rect">
            <a:avLst/>
          </a:prstGeom>
          <a:noFill/>
          <a:extLst>
            <a:ext uri="{909E8E84-426E-40DD-AFC4-6F175D3DCCD1}">
              <a14:hiddenFill xmlns:a14="http://schemas.microsoft.com/office/drawing/2010/main" xmlns="">
                <a:solidFill>
                  <a:srgbClr val="FFFFFF"/>
                </a:solidFill>
              </a14:hiddenFill>
            </a:ext>
          </a:extLst>
        </p:spPr>
      </p:pic>
      <p:pic>
        <p:nvPicPr>
          <p:cNvPr id="4102" name="Picture 6" descr="http://jacobysolutions.com/wp-content/uploads/2013/07/Canadian_phthalates.jpg"/>
          <p:cNvPicPr>
            <a:picLocks noGrp="1" noChangeAspect="1" noChangeArrowheads="1"/>
          </p:cNvPicPr>
          <p:nvPr>
            <p:ph type="pic" sz="quarter" idx="12"/>
          </p:nvPr>
        </p:nvPicPr>
        <p:blipFill>
          <a:blip r:embed="rId4" cstate="print">
            <a:extLst>
              <a:ext uri="{28A0092B-C50C-407E-A947-70E740481C1C}">
                <a14:useLocalDpi xmlns:a14="http://schemas.microsoft.com/office/drawing/2010/main" xmlns="" val="0"/>
              </a:ext>
            </a:extLst>
          </a:blip>
          <a:stretch>
            <a:fillRect/>
          </a:stretch>
        </p:blipFill>
        <p:spPr bwMode="auto">
          <a:xfrm>
            <a:off x="6553200" y="1219200"/>
            <a:ext cx="1786538" cy="23622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44349147"/>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2806</Words>
  <Application>Microsoft Office PowerPoint</Application>
  <PresentationFormat>On-screen Show (4:3)</PresentationFormat>
  <Paragraphs>384</Paragraphs>
  <Slides>50</Slides>
  <Notes>19</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Slide 1</vt:lpstr>
      <vt:lpstr>Slide 2</vt:lpstr>
      <vt:lpstr>Many states are passing new chemical regulations.  Why?</vt:lpstr>
      <vt:lpstr>Slide 4</vt:lpstr>
      <vt:lpstr>Slide 5</vt:lpstr>
      <vt:lpstr>Slide 6</vt:lpstr>
      <vt:lpstr>Slide 7</vt:lpstr>
      <vt:lpstr>Slide 8</vt:lpstr>
      <vt:lpstr>Slide 9</vt:lpstr>
      <vt:lpstr>Slide 10</vt:lpstr>
      <vt:lpstr>Slide 11</vt:lpstr>
      <vt:lpstr>Slide 12</vt:lpstr>
      <vt:lpstr>California Proposition 65 Frequently Targeted Products</vt:lpstr>
      <vt:lpstr>California Proposition 65 Frequently Targeted Products</vt:lpstr>
      <vt:lpstr>Slide 15</vt:lpstr>
      <vt:lpstr>Slide 16</vt:lpstr>
      <vt:lpstr>Slide 17</vt:lpstr>
      <vt:lpstr>California Proposition 65 What’s Next</vt:lpstr>
      <vt:lpstr>Slide 19</vt:lpstr>
      <vt:lpstr>California Safer Consumer Product Regulations</vt:lpstr>
      <vt:lpstr>Slide 21</vt:lpstr>
      <vt:lpstr>California Safer Consumer Products Regulations</vt:lpstr>
      <vt:lpstr>WASHINGTON STATE CHILDREN’S SAFE PRODUCTS ACT</vt:lpstr>
      <vt:lpstr> Washington State Children’s Safe               Products Act Reporting </vt:lpstr>
      <vt:lpstr>Washington State Children’s Safe Products Act Reporting Schedule</vt:lpstr>
      <vt:lpstr>Washington State Children’s Safe Products Act Best Practices</vt:lpstr>
      <vt:lpstr>Slide 27</vt:lpstr>
      <vt:lpstr>Slide 28</vt:lpstr>
      <vt:lpstr>Slide 29</vt:lpstr>
      <vt:lpstr>Slide 30</vt:lpstr>
      <vt:lpstr>Slide 31</vt:lpstr>
      <vt:lpstr>Slide 32</vt:lpstr>
      <vt:lpstr>Slide 33</vt:lpstr>
      <vt:lpstr>Slide 34</vt:lpstr>
      <vt:lpstr>Slide 35</vt:lpstr>
      <vt:lpstr>Stuffed Toy Labeling</vt:lpstr>
      <vt:lpstr>Stuffed Toy Labeling</vt:lpstr>
      <vt:lpstr>Rhode Island Jewelry Legislation</vt:lpstr>
      <vt:lpstr>Slide 39</vt:lpstr>
      <vt:lpstr>Slide 40</vt:lpstr>
      <vt:lpstr>NERC Toxins in Packaging What are packaging materials?</vt:lpstr>
      <vt:lpstr>NERC Toxins in Packaging Who is responsible?</vt:lpstr>
      <vt:lpstr> Restriction of Hazardous Substances  </vt:lpstr>
      <vt:lpstr>Slide 44</vt:lpstr>
      <vt:lpstr>State Requirements  Hood and Neck Drawstring and Ties</vt:lpstr>
      <vt:lpstr>State Requirements  Waist of Upper and Lower Clothing Drawstring</vt:lpstr>
      <vt:lpstr>Slide 47</vt:lpstr>
      <vt:lpstr>Slide 48</vt:lpstr>
      <vt:lpstr>Slide 49</vt:lpstr>
      <vt:lpstr>Resources</vt:lpstr>
    </vt:vector>
  </TitlesOfParts>
  <Company>PPAI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Rachelr</dc:creator>
  <cp:lastModifiedBy>Anne Lardner</cp:lastModifiedBy>
  <cp:revision>2</cp:revision>
  <dcterms:created xsi:type="dcterms:W3CDTF">2014-09-15T19:03:03Z</dcterms:created>
  <dcterms:modified xsi:type="dcterms:W3CDTF">2014-12-05T18:47:41Z</dcterms:modified>
</cp:coreProperties>
</file>